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6"/>
  </p:notesMasterIdLst>
  <p:sldIdLst>
    <p:sldId id="293" r:id="rId5"/>
    <p:sldId id="266" r:id="rId6"/>
    <p:sldId id="304" r:id="rId7"/>
    <p:sldId id="323" r:id="rId8"/>
    <p:sldId id="324" r:id="rId9"/>
    <p:sldId id="325" r:id="rId10"/>
    <p:sldId id="403" r:id="rId11"/>
    <p:sldId id="398" r:id="rId12"/>
    <p:sldId id="402" r:id="rId13"/>
    <p:sldId id="326" r:id="rId14"/>
    <p:sldId id="327" r:id="rId15"/>
    <p:sldId id="317" r:id="rId16"/>
    <p:sldId id="419" r:id="rId17"/>
    <p:sldId id="420" r:id="rId18"/>
    <p:sldId id="328" r:id="rId19"/>
    <p:sldId id="329" r:id="rId20"/>
    <p:sldId id="422" r:id="rId21"/>
    <p:sldId id="421" r:id="rId22"/>
    <p:sldId id="278" r:id="rId23"/>
    <p:sldId id="279" r:id="rId24"/>
    <p:sldId id="280" r:id="rId25"/>
    <p:sldId id="318" r:id="rId26"/>
    <p:sldId id="270" r:id="rId27"/>
    <p:sldId id="271" r:id="rId28"/>
    <p:sldId id="272" r:id="rId29"/>
    <p:sldId id="273" r:id="rId30"/>
    <p:sldId id="275" r:id="rId31"/>
    <p:sldId id="269" r:id="rId32"/>
    <p:sldId id="426" r:id="rId33"/>
    <p:sldId id="276" r:id="rId34"/>
    <p:sldId id="277" r:id="rId35"/>
    <p:sldId id="423" r:id="rId36"/>
    <p:sldId id="334" r:id="rId37"/>
    <p:sldId id="315" r:id="rId38"/>
    <p:sldId id="336" r:id="rId39"/>
    <p:sldId id="257" r:id="rId40"/>
    <p:sldId id="258" r:id="rId41"/>
    <p:sldId id="259" r:id="rId42"/>
    <p:sldId id="260" r:id="rId43"/>
    <p:sldId id="261" r:id="rId44"/>
    <p:sldId id="262" r:id="rId45"/>
    <p:sldId id="263" r:id="rId46"/>
    <p:sldId id="264" r:id="rId47"/>
    <p:sldId id="265" r:id="rId48"/>
    <p:sldId id="415" r:id="rId49"/>
    <p:sldId id="267" r:id="rId50"/>
    <p:sldId id="268" r:id="rId51"/>
    <p:sldId id="335" r:id="rId52"/>
    <p:sldId id="424" r:id="rId53"/>
    <p:sldId id="417" r:id="rId54"/>
    <p:sldId id="331" r:id="rId55"/>
    <p:sldId id="413" r:id="rId56"/>
    <p:sldId id="414" r:id="rId57"/>
    <p:sldId id="425" r:id="rId58"/>
    <p:sldId id="282" r:id="rId59"/>
    <p:sldId id="283" r:id="rId60"/>
    <p:sldId id="284" r:id="rId61"/>
    <p:sldId id="418" r:id="rId62"/>
    <p:sldId id="299" r:id="rId63"/>
    <p:sldId id="300" r:id="rId64"/>
    <p:sldId id="301" r:id="rId65"/>
    <p:sldId id="302" r:id="rId66"/>
    <p:sldId id="303" r:id="rId67"/>
    <p:sldId id="416" r:id="rId68"/>
    <p:sldId id="305" r:id="rId69"/>
    <p:sldId id="306" r:id="rId70"/>
    <p:sldId id="307" r:id="rId71"/>
    <p:sldId id="429" r:id="rId72"/>
    <p:sldId id="430" r:id="rId73"/>
    <p:sldId id="427" r:id="rId74"/>
    <p:sldId id="434" r:id="rId75"/>
    <p:sldId id="274" r:id="rId76"/>
    <p:sldId id="433" r:id="rId77"/>
    <p:sldId id="432" r:id="rId78"/>
    <p:sldId id="428" r:id="rId79"/>
    <p:sldId id="405" r:id="rId80"/>
    <p:sldId id="435" r:id="rId81"/>
    <p:sldId id="436" r:id="rId82"/>
    <p:sldId id="437" r:id="rId83"/>
    <p:sldId id="388" r:id="rId84"/>
    <p:sldId id="412" r:id="rId85"/>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0AB109-DC47-410E-A4AC-B5D8F1571F46}" v="1" dt="2024-03-07T10:41:52.31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snapToObjects="1">
      <p:cViewPr varScale="1">
        <p:scale>
          <a:sx n="59" d="100"/>
          <a:sy n="59" d="100"/>
        </p:scale>
        <p:origin x="1500" y="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é Verbeek" userId="20d2065d-8055-4a68-a463-00777506795f" providerId="ADAL" clId="{BD0AB109-DC47-410E-A4AC-B5D8F1571F46}"/>
    <pc:docChg chg="custSel addSld modSld sldOrd">
      <pc:chgData name="Gé Verbeek" userId="20d2065d-8055-4a68-a463-00777506795f" providerId="ADAL" clId="{BD0AB109-DC47-410E-A4AC-B5D8F1571F46}" dt="2024-03-07T10:47:34.785" v="220" actId="20577"/>
      <pc:docMkLst>
        <pc:docMk/>
      </pc:docMkLst>
      <pc:sldChg chg="addSp delSp modSp new mod">
        <pc:chgData name="Gé Verbeek" userId="20d2065d-8055-4a68-a463-00777506795f" providerId="ADAL" clId="{BD0AB109-DC47-410E-A4AC-B5D8F1571F46}" dt="2024-03-07T10:36:50.164" v="34" actId="120"/>
        <pc:sldMkLst>
          <pc:docMk/>
          <pc:sldMk cId="3999283926" sldId="435"/>
        </pc:sldMkLst>
        <pc:spChg chg="mod">
          <ac:chgData name="Gé Verbeek" userId="20d2065d-8055-4a68-a463-00777506795f" providerId="ADAL" clId="{BD0AB109-DC47-410E-A4AC-B5D8F1571F46}" dt="2024-03-07T10:36:50.164" v="34" actId="120"/>
          <ac:spMkLst>
            <pc:docMk/>
            <pc:sldMk cId="3999283926" sldId="435"/>
            <ac:spMk id="2" creationId="{16585FD3-8ECF-25D1-F538-1B03F11F7091}"/>
          </ac:spMkLst>
        </pc:spChg>
        <pc:spChg chg="del">
          <ac:chgData name="Gé Verbeek" userId="20d2065d-8055-4a68-a463-00777506795f" providerId="ADAL" clId="{BD0AB109-DC47-410E-A4AC-B5D8F1571F46}" dt="2024-03-07T10:36:32.263" v="1" actId="22"/>
          <ac:spMkLst>
            <pc:docMk/>
            <pc:sldMk cId="3999283926" sldId="435"/>
            <ac:spMk id="3" creationId="{29654E3E-068B-CCB2-D730-21AEE03AAC39}"/>
          </ac:spMkLst>
        </pc:spChg>
        <pc:picChg chg="add mod ord">
          <ac:chgData name="Gé Verbeek" userId="20d2065d-8055-4a68-a463-00777506795f" providerId="ADAL" clId="{BD0AB109-DC47-410E-A4AC-B5D8F1571F46}" dt="2024-03-07T10:36:34.128" v="2" actId="1076"/>
          <ac:picMkLst>
            <pc:docMk/>
            <pc:sldMk cId="3999283926" sldId="435"/>
            <ac:picMk id="5" creationId="{77ADB51F-57F0-580D-768D-B1529CAE5A62}"/>
          </ac:picMkLst>
        </pc:picChg>
      </pc:sldChg>
      <pc:sldChg chg="addSp delSp modSp add mod">
        <pc:chgData name="Gé Verbeek" userId="20d2065d-8055-4a68-a463-00777506795f" providerId="ADAL" clId="{BD0AB109-DC47-410E-A4AC-B5D8F1571F46}" dt="2024-03-07T10:47:34.785" v="220" actId="20577"/>
        <pc:sldMkLst>
          <pc:docMk/>
          <pc:sldMk cId="4088447344" sldId="436"/>
        </pc:sldMkLst>
        <pc:spChg chg="add mod">
          <ac:chgData name="Gé Verbeek" userId="20d2065d-8055-4a68-a463-00777506795f" providerId="ADAL" clId="{BD0AB109-DC47-410E-A4AC-B5D8F1571F46}" dt="2024-03-07T10:47:34.785" v="220" actId="20577"/>
          <ac:spMkLst>
            <pc:docMk/>
            <pc:sldMk cId="4088447344" sldId="436"/>
            <ac:spMk id="4" creationId="{AF733697-E09D-8FD7-6359-929F914004EC}"/>
          </ac:spMkLst>
        </pc:spChg>
        <pc:picChg chg="del">
          <ac:chgData name="Gé Verbeek" userId="20d2065d-8055-4a68-a463-00777506795f" providerId="ADAL" clId="{BD0AB109-DC47-410E-A4AC-B5D8F1571F46}" dt="2024-03-07T10:36:58.819" v="36" actId="478"/>
          <ac:picMkLst>
            <pc:docMk/>
            <pc:sldMk cId="4088447344" sldId="436"/>
            <ac:picMk id="5" creationId="{A8DE4EFF-06AD-E3EE-F69C-B66AE9F81E38}"/>
          </ac:picMkLst>
        </pc:picChg>
        <pc:picChg chg="add mod">
          <ac:chgData name="Gé Verbeek" userId="20d2065d-8055-4a68-a463-00777506795f" providerId="ADAL" clId="{BD0AB109-DC47-410E-A4AC-B5D8F1571F46}" dt="2024-03-07T10:46:45.597" v="120" actId="14100"/>
          <ac:picMkLst>
            <pc:docMk/>
            <pc:sldMk cId="4088447344" sldId="436"/>
            <ac:picMk id="7" creationId="{5535F658-5754-07A2-5D05-2EFFF9FB04AE}"/>
          </ac:picMkLst>
        </pc:picChg>
      </pc:sldChg>
      <pc:sldChg chg="addSp delSp modSp new ord modAnim">
        <pc:chgData name="Gé Verbeek" userId="20d2065d-8055-4a68-a463-00777506795f" providerId="ADAL" clId="{BD0AB109-DC47-410E-A4AC-B5D8F1571F46}" dt="2024-03-07T10:45:57.886" v="49"/>
        <pc:sldMkLst>
          <pc:docMk/>
          <pc:sldMk cId="357917721" sldId="437"/>
        </pc:sldMkLst>
        <pc:spChg chg="del">
          <ac:chgData name="Gé Verbeek" userId="20d2065d-8055-4a68-a463-00777506795f" providerId="ADAL" clId="{BD0AB109-DC47-410E-A4AC-B5D8F1571F46}" dt="2024-03-07T10:41:52.319" v="47"/>
          <ac:spMkLst>
            <pc:docMk/>
            <pc:sldMk cId="357917721" sldId="437"/>
            <ac:spMk id="3" creationId="{4941BA5A-5A82-A6F6-8FDD-BDAFC656B02B}"/>
          </ac:spMkLst>
        </pc:spChg>
        <pc:picChg chg="add mod">
          <ac:chgData name="Gé Verbeek" userId="20d2065d-8055-4a68-a463-00777506795f" providerId="ADAL" clId="{BD0AB109-DC47-410E-A4AC-B5D8F1571F46}" dt="2024-03-07T10:41:52.319" v="47"/>
          <ac:picMkLst>
            <pc:docMk/>
            <pc:sldMk cId="357917721" sldId="437"/>
            <ac:picMk id="4" creationId="{D1FA3A07-DF41-F6F0-43A5-ED56C5D9B32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5A0A8B-5434-4ADD-8412-E43365D00F70}" type="datetimeFigureOut">
              <a:rPr lang="nl-NL" smtClean="0"/>
              <a:t>7-3-2024</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0C78E-EE73-49A1-9641-9C50526B4E04}" type="slidenum">
              <a:rPr lang="nl-NL" smtClean="0"/>
              <a:t>‹nr.›</a:t>
            </a:fld>
            <a:endParaRPr lang="nl-NL"/>
          </a:p>
        </p:txBody>
      </p:sp>
    </p:spTree>
    <p:extLst>
      <p:ext uri="{BB962C8B-B14F-4D97-AF65-F5344CB8AC3E}">
        <p14:creationId xmlns:p14="http://schemas.microsoft.com/office/powerpoint/2010/main" val="504790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40C78E-EE73-49A1-9641-9C50526B4E04}" type="slidenum">
              <a:rPr lang="nl-NL" smtClean="0"/>
              <a:t>2</a:t>
            </a:fld>
            <a:endParaRPr lang="nl-NL"/>
          </a:p>
        </p:txBody>
      </p:sp>
    </p:spTree>
    <p:extLst>
      <p:ext uri="{BB962C8B-B14F-4D97-AF65-F5344CB8AC3E}">
        <p14:creationId xmlns:p14="http://schemas.microsoft.com/office/powerpoint/2010/main" val="2226576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draagtijd van knaagdieren bedraagt meestal circa 3 weken. Dan worden (afhankelijk van de soort) 5 tot 10 jongen geboren. Na 2 tot 3 maanden is een jong vrouwtje geslachtsrijp. Incest is bij deze dieren mogelijk en niet strafbaar. Een bruine rat of huismuis wordt gemiddeld 1 jaar oud. De zwarte rat kan 2 jaar oud worden omdat dit dier meer beschut leeft.</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Actieve verspreiding.</a:t>
            </a:r>
            <a:endParaRPr lang="nl-NL" sz="11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Dieren waarvan de voedselbron weg valt, zijn verplicht te verhuizen. Dit gebeurt b.v. bij het leeg halen van dierstallen of andere gebouwen. </a:t>
            </a:r>
            <a:endParaRPr lang="nl-NL" sz="11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Passieve verspreiding:</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Bruine rat is een echte cultuurvolger. Via voedseltransport met auto, trein, vliegtuig en schip verplaatst hij zich over de gehele wereld. Een goede controle hierop is tijdens het transport dan ook geen overbodige luxe.</a:t>
            </a:r>
          </a:p>
          <a:p>
            <a:endParaRPr lang="nl-NL" dirty="0"/>
          </a:p>
        </p:txBody>
      </p:sp>
      <p:sp>
        <p:nvSpPr>
          <p:cNvPr id="4" name="Slide Number Placeholder 3"/>
          <p:cNvSpPr>
            <a:spLocks noGrp="1"/>
          </p:cNvSpPr>
          <p:nvPr>
            <p:ph type="sldNum" sz="quarter" idx="10"/>
          </p:nvPr>
        </p:nvSpPr>
        <p:spPr/>
        <p:txBody>
          <a:bodyPr/>
          <a:lstStyle/>
          <a:p>
            <a:fld id="{E8702ADE-70B8-0D4E-B43B-17BD28FE8C6A}" type="slidenum">
              <a:rPr lang="en-US" smtClean="0"/>
              <a:t>12</a:t>
            </a:fld>
            <a:endParaRPr lang="en-US"/>
          </a:p>
        </p:txBody>
      </p:sp>
    </p:spTree>
    <p:extLst>
      <p:ext uri="{BB962C8B-B14F-4D97-AF65-F5344CB8AC3E}">
        <p14:creationId xmlns:p14="http://schemas.microsoft.com/office/powerpoint/2010/main" val="2616948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A19C2-0EC7-1181-43A7-82A72EB65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D2A49B-8736-5A56-FD0D-0355B6FBB4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DAE079-CF1B-F41D-9C64-6E76C8569415}"/>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3F664CF-4116-DD2C-DF35-5085A66089AB}"/>
              </a:ext>
            </a:extLst>
          </p:cNvPr>
          <p:cNvSpPr>
            <a:spLocks noGrp="1"/>
          </p:cNvSpPr>
          <p:nvPr>
            <p:ph type="sldNum" sz="quarter" idx="10"/>
          </p:nvPr>
        </p:nvSpPr>
        <p:spPr/>
        <p:txBody>
          <a:bodyPr/>
          <a:lstStyle/>
          <a:p>
            <a:fld id="{E8702ADE-70B8-0D4E-B43B-17BD28FE8C6A}" type="slidenum">
              <a:rPr lang="en-US" smtClean="0"/>
              <a:t>13</a:t>
            </a:fld>
            <a:endParaRPr lang="en-US"/>
          </a:p>
        </p:txBody>
      </p:sp>
    </p:spTree>
    <p:extLst>
      <p:ext uri="{BB962C8B-B14F-4D97-AF65-F5344CB8AC3E}">
        <p14:creationId xmlns:p14="http://schemas.microsoft.com/office/powerpoint/2010/main" val="1914421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10A8B-5A16-61CB-D4C1-F666045218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D6BB7-5C0C-15D4-AD29-AD2248F33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55D6D-5F86-8DA9-C7F0-C16F537C868C}"/>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90C85BB-2301-FEB9-D433-1B91EDFE955E}"/>
              </a:ext>
            </a:extLst>
          </p:cNvPr>
          <p:cNvSpPr>
            <a:spLocks noGrp="1"/>
          </p:cNvSpPr>
          <p:nvPr>
            <p:ph type="sldNum" sz="quarter" idx="10"/>
          </p:nvPr>
        </p:nvSpPr>
        <p:spPr/>
        <p:txBody>
          <a:bodyPr/>
          <a:lstStyle/>
          <a:p>
            <a:fld id="{E8702ADE-70B8-0D4E-B43B-17BD28FE8C6A}" type="slidenum">
              <a:rPr lang="en-US" smtClean="0"/>
              <a:t>14</a:t>
            </a:fld>
            <a:endParaRPr lang="en-US"/>
          </a:p>
        </p:txBody>
      </p:sp>
    </p:spTree>
    <p:extLst>
      <p:ext uri="{BB962C8B-B14F-4D97-AF65-F5344CB8AC3E}">
        <p14:creationId xmlns:p14="http://schemas.microsoft.com/office/powerpoint/2010/main" val="4158234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AB804-0101-744A-6A3B-A910CE0BD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49260-77A7-CAA8-8D66-44BB2EA8D3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5CCD2-D1AA-EAE2-05EC-95048DC05054}"/>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8716B04B-CB7A-AE32-120A-4D0E04DBAD2D}"/>
              </a:ext>
            </a:extLst>
          </p:cNvPr>
          <p:cNvSpPr>
            <a:spLocks noGrp="1"/>
          </p:cNvSpPr>
          <p:nvPr>
            <p:ph type="sldNum" sz="quarter" idx="10"/>
          </p:nvPr>
        </p:nvSpPr>
        <p:spPr/>
        <p:txBody>
          <a:bodyPr/>
          <a:lstStyle/>
          <a:p>
            <a:fld id="{E8702ADE-70B8-0D4E-B43B-17BD28FE8C6A}" type="slidenum">
              <a:rPr lang="en-US" smtClean="0"/>
              <a:t>15</a:t>
            </a:fld>
            <a:endParaRPr lang="en-US"/>
          </a:p>
        </p:txBody>
      </p:sp>
    </p:spTree>
    <p:extLst>
      <p:ext uri="{BB962C8B-B14F-4D97-AF65-F5344CB8AC3E}">
        <p14:creationId xmlns:p14="http://schemas.microsoft.com/office/powerpoint/2010/main" val="2656257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71794-539C-D446-A000-604CC792C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CA4EAB-0E15-565F-3E7E-D488D1B2A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F4CD10-823B-5CD1-FE9C-ACCC42ABAA9B}"/>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9DCC947C-AF1F-CA15-AB37-B722DC7D4FC7}"/>
              </a:ext>
            </a:extLst>
          </p:cNvPr>
          <p:cNvSpPr>
            <a:spLocks noGrp="1"/>
          </p:cNvSpPr>
          <p:nvPr>
            <p:ph type="sldNum" sz="quarter" idx="10"/>
          </p:nvPr>
        </p:nvSpPr>
        <p:spPr/>
        <p:txBody>
          <a:bodyPr/>
          <a:lstStyle/>
          <a:p>
            <a:fld id="{E8702ADE-70B8-0D4E-B43B-17BD28FE8C6A}" type="slidenum">
              <a:rPr lang="en-US" smtClean="0"/>
              <a:t>16</a:t>
            </a:fld>
            <a:endParaRPr lang="en-US"/>
          </a:p>
        </p:txBody>
      </p:sp>
    </p:spTree>
    <p:extLst>
      <p:ext uri="{BB962C8B-B14F-4D97-AF65-F5344CB8AC3E}">
        <p14:creationId xmlns:p14="http://schemas.microsoft.com/office/powerpoint/2010/main" val="4135302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2F4B3-46FF-C36C-7033-45C7D68AB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97ADC-E297-D735-58D7-F2C6B1C0A2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C75C3-B9D6-FF12-5C52-7A43F5F6FF66}"/>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F1415CF2-617F-353C-EA90-C4F2FA771732}"/>
              </a:ext>
            </a:extLst>
          </p:cNvPr>
          <p:cNvSpPr>
            <a:spLocks noGrp="1"/>
          </p:cNvSpPr>
          <p:nvPr>
            <p:ph type="sldNum" sz="quarter" idx="10"/>
          </p:nvPr>
        </p:nvSpPr>
        <p:spPr/>
        <p:txBody>
          <a:bodyPr/>
          <a:lstStyle/>
          <a:p>
            <a:fld id="{E8702ADE-70B8-0D4E-B43B-17BD28FE8C6A}" type="slidenum">
              <a:rPr lang="en-US" smtClean="0"/>
              <a:t>17</a:t>
            </a:fld>
            <a:endParaRPr lang="en-US"/>
          </a:p>
        </p:txBody>
      </p:sp>
    </p:spTree>
    <p:extLst>
      <p:ext uri="{BB962C8B-B14F-4D97-AF65-F5344CB8AC3E}">
        <p14:creationId xmlns:p14="http://schemas.microsoft.com/office/powerpoint/2010/main" val="3925279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06522-465A-28DC-8199-50507443D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45D276-062E-10F6-9413-A36FB617A4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2745D6-6691-3E45-D1AF-71953C181D04}"/>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BD03447B-F150-2C5C-7FAB-957F10AA6606}"/>
              </a:ext>
            </a:extLst>
          </p:cNvPr>
          <p:cNvSpPr>
            <a:spLocks noGrp="1"/>
          </p:cNvSpPr>
          <p:nvPr>
            <p:ph type="sldNum" sz="quarter" idx="10"/>
          </p:nvPr>
        </p:nvSpPr>
        <p:spPr/>
        <p:txBody>
          <a:bodyPr/>
          <a:lstStyle/>
          <a:p>
            <a:fld id="{E8702ADE-70B8-0D4E-B43B-17BD28FE8C6A}" type="slidenum">
              <a:rPr lang="en-US" smtClean="0"/>
              <a:t>18</a:t>
            </a:fld>
            <a:endParaRPr lang="en-US"/>
          </a:p>
        </p:txBody>
      </p:sp>
    </p:spTree>
    <p:extLst>
      <p:ext uri="{BB962C8B-B14F-4D97-AF65-F5344CB8AC3E}">
        <p14:creationId xmlns:p14="http://schemas.microsoft.com/office/powerpoint/2010/main" val="3691674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073D7-EC0D-6F3F-DD34-204D7962E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BA2FB-3F5E-B699-6748-16802624E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9062C1-CC97-D1B3-0E78-F311B9CD1760}"/>
              </a:ext>
            </a:extLst>
          </p:cNvPr>
          <p:cNvSpPr>
            <a:spLocks noGrp="1"/>
          </p:cNvSpPr>
          <p:nvPr>
            <p:ph type="body" idx="1"/>
          </p:nvPr>
        </p:nvSpPr>
        <p:spPr/>
        <p:txBody>
          <a:bodyPr/>
          <a:lstStyle/>
          <a:p>
            <a:endParaRPr lang="nl-NL" sz="1100" kern="1200" dirty="0">
              <a:solidFill>
                <a:schemeClr val="tx1"/>
              </a:solidFill>
              <a:effectLst/>
              <a:latin typeface="+mn-lt"/>
              <a:ea typeface="+mn-ea"/>
              <a:cs typeface="+mn-cs"/>
            </a:endParaRPr>
          </a:p>
          <a:p>
            <a:endParaRPr lang="nl-NL" dirty="0"/>
          </a:p>
        </p:txBody>
      </p:sp>
      <p:sp>
        <p:nvSpPr>
          <p:cNvPr id="4" name="Slide Number Placeholder 3">
            <a:extLst>
              <a:ext uri="{FF2B5EF4-FFF2-40B4-BE49-F238E27FC236}">
                <a16:creationId xmlns:a16="http://schemas.microsoft.com/office/drawing/2014/main" id="{E2F18FC1-1380-1DC0-8067-BC94F5CBC5AC}"/>
              </a:ext>
            </a:extLst>
          </p:cNvPr>
          <p:cNvSpPr>
            <a:spLocks noGrp="1"/>
          </p:cNvSpPr>
          <p:nvPr>
            <p:ph type="sldNum" sz="quarter" idx="10"/>
          </p:nvPr>
        </p:nvSpPr>
        <p:spPr/>
        <p:txBody>
          <a:bodyPr/>
          <a:lstStyle/>
          <a:p>
            <a:fld id="{E8702ADE-70B8-0D4E-B43B-17BD28FE8C6A}" type="slidenum">
              <a:rPr lang="en-US" smtClean="0"/>
              <a:t>22</a:t>
            </a:fld>
            <a:endParaRPr lang="en-US"/>
          </a:p>
        </p:txBody>
      </p:sp>
    </p:spTree>
    <p:extLst>
      <p:ext uri="{BB962C8B-B14F-4D97-AF65-F5344CB8AC3E}">
        <p14:creationId xmlns:p14="http://schemas.microsoft.com/office/powerpoint/2010/main" val="1802074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engerling</a:t>
            </a:r>
          </a:p>
        </p:txBody>
      </p:sp>
      <p:sp>
        <p:nvSpPr>
          <p:cNvPr id="4" name="Tijdelijke aanduiding voor dianummer 3"/>
          <p:cNvSpPr>
            <a:spLocks noGrp="1"/>
          </p:cNvSpPr>
          <p:nvPr>
            <p:ph type="sldNum" sz="quarter" idx="5"/>
          </p:nvPr>
        </p:nvSpPr>
        <p:spPr/>
        <p:txBody>
          <a:bodyPr/>
          <a:lstStyle/>
          <a:p>
            <a:fld id="{7C40C78E-EE73-49A1-9641-9C50526B4E04}" type="slidenum">
              <a:rPr lang="nl-NL" smtClean="0"/>
              <a:t>26</a:t>
            </a:fld>
            <a:endParaRPr lang="nl-NL"/>
          </a:p>
        </p:txBody>
      </p:sp>
    </p:spTree>
    <p:extLst>
      <p:ext uri="{BB962C8B-B14F-4D97-AF65-F5344CB8AC3E}">
        <p14:creationId xmlns:p14="http://schemas.microsoft.com/office/powerpoint/2010/main" val="1665339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100 soorten luizen in </a:t>
            </a:r>
            <a:r>
              <a:rPr lang="nl-NL" dirty="0" err="1"/>
              <a:t>nederland</a:t>
            </a:r>
            <a:endParaRPr lang="nl-NL" dirty="0"/>
          </a:p>
        </p:txBody>
      </p:sp>
      <p:sp>
        <p:nvSpPr>
          <p:cNvPr id="4" name="Tijdelijke aanduiding voor dianummer 3"/>
          <p:cNvSpPr>
            <a:spLocks noGrp="1"/>
          </p:cNvSpPr>
          <p:nvPr>
            <p:ph type="sldNum" sz="quarter" idx="5"/>
          </p:nvPr>
        </p:nvSpPr>
        <p:spPr/>
        <p:txBody>
          <a:bodyPr/>
          <a:lstStyle/>
          <a:p>
            <a:fld id="{7C40C78E-EE73-49A1-9641-9C50526B4E04}" type="slidenum">
              <a:rPr lang="nl-NL" smtClean="0"/>
              <a:t>28</a:t>
            </a:fld>
            <a:endParaRPr lang="nl-NL"/>
          </a:p>
        </p:txBody>
      </p:sp>
    </p:spTree>
    <p:extLst>
      <p:ext uri="{BB962C8B-B14F-4D97-AF65-F5344CB8AC3E}">
        <p14:creationId xmlns:p14="http://schemas.microsoft.com/office/powerpoint/2010/main" val="1669378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100" kern="1200" dirty="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10"/>
          </p:nvPr>
        </p:nvSpPr>
        <p:spPr/>
        <p:txBody>
          <a:bodyPr/>
          <a:lstStyle/>
          <a:p>
            <a:fld id="{E8702ADE-70B8-0D4E-B43B-17BD28FE8C6A}" type="slidenum">
              <a:rPr lang="en-US" smtClean="0"/>
              <a:t>4</a:t>
            </a:fld>
            <a:endParaRPr lang="en-US"/>
          </a:p>
        </p:txBody>
      </p:sp>
    </p:spTree>
    <p:extLst>
      <p:ext uri="{BB962C8B-B14F-4D97-AF65-F5344CB8AC3E}">
        <p14:creationId xmlns:p14="http://schemas.microsoft.com/office/powerpoint/2010/main" val="1798625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3D7EA-BCAF-C34A-CF23-E7FB86D76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3476B-1965-CEFC-1CE7-E00A726BAB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9AF9D1-221E-C6C8-90C9-0F3189234B20}"/>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AD909EB9-1102-EB52-F745-0DDE1B9A79CF}"/>
              </a:ext>
            </a:extLst>
          </p:cNvPr>
          <p:cNvSpPr>
            <a:spLocks noGrp="1"/>
          </p:cNvSpPr>
          <p:nvPr>
            <p:ph type="sldNum" sz="quarter" idx="10"/>
          </p:nvPr>
        </p:nvSpPr>
        <p:spPr/>
        <p:txBody>
          <a:bodyPr/>
          <a:lstStyle/>
          <a:p>
            <a:fld id="{E8702ADE-70B8-0D4E-B43B-17BD28FE8C6A}" type="slidenum">
              <a:rPr lang="en-US" smtClean="0"/>
              <a:t>33</a:t>
            </a:fld>
            <a:endParaRPr lang="en-US"/>
          </a:p>
        </p:txBody>
      </p:sp>
    </p:spTree>
    <p:extLst>
      <p:ext uri="{BB962C8B-B14F-4D97-AF65-F5344CB8AC3E}">
        <p14:creationId xmlns:p14="http://schemas.microsoft.com/office/powerpoint/2010/main" val="1049387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51AA-D1C8-DE9B-0551-55F240E05C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453AC-82A7-D9BD-1AB5-47EF21D7C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EB8880-FDE5-1597-B50B-07BE9C479A4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aaltjes</a:t>
            </a:r>
            <a:endParaRPr lang="nl-NL"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526A22E-6A0D-9335-CA5E-B1C9CE227E2F}"/>
              </a:ext>
            </a:extLst>
          </p:cNvPr>
          <p:cNvSpPr>
            <a:spLocks noGrp="1"/>
          </p:cNvSpPr>
          <p:nvPr>
            <p:ph type="sldNum" sz="quarter" idx="10"/>
          </p:nvPr>
        </p:nvSpPr>
        <p:spPr/>
        <p:txBody>
          <a:bodyPr/>
          <a:lstStyle/>
          <a:p>
            <a:fld id="{E8702ADE-70B8-0D4E-B43B-17BD28FE8C6A}" type="slidenum">
              <a:rPr lang="en-US" smtClean="0"/>
              <a:t>34</a:t>
            </a:fld>
            <a:endParaRPr lang="en-US"/>
          </a:p>
        </p:txBody>
      </p:sp>
    </p:spTree>
    <p:extLst>
      <p:ext uri="{BB962C8B-B14F-4D97-AF65-F5344CB8AC3E}">
        <p14:creationId xmlns:p14="http://schemas.microsoft.com/office/powerpoint/2010/main" val="2849832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65E8B-D983-E0DA-E3E0-460A2F9FC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54DF2-5599-E0AB-BCAA-8A3F3DD9D0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EA278-EFBA-FA36-EF64-5D26DE6CFF71}"/>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6C56880F-DB80-B84F-250D-DD12363BF1A6}"/>
              </a:ext>
            </a:extLst>
          </p:cNvPr>
          <p:cNvSpPr>
            <a:spLocks noGrp="1"/>
          </p:cNvSpPr>
          <p:nvPr>
            <p:ph type="sldNum" sz="quarter" idx="10"/>
          </p:nvPr>
        </p:nvSpPr>
        <p:spPr/>
        <p:txBody>
          <a:bodyPr/>
          <a:lstStyle/>
          <a:p>
            <a:fld id="{E8702ADE-70B8-0D4E-B43B-17BD28FE8C6A}" type="slidenum">
              <a:rPr lang="en-US" smtClean="0"/>
              <a:t>35</a:t>
            </a:fld>
            <a:endParaRPr lang="en-US"/>
          </a:p>
        </p:txBody>
      </p:sp>
    </p:spTree>
    <p:extLst>
      <p:ext uri="{BB962C8B-B14F-4D97-AF65-F5344CB8AC3E}">
        <p14:creationId xmlns:p14="http://schemas.microsoft.com/office/powerpoint/2010/main" val="3414323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F4037-15B3-2E3A-16D2-45D5BAF4F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38373-BBC4-0AAB-A5C9-030A8A50C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8BF343-A9A5-AA36-A36D-9381C69E9F53}"/>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859121A7-A580-3AF7-E7BA-130EA9F6933A}"/>
              </a:ext>
            </a:extLst>
          </p:cNvPr>
          <p:cNvSpPr>
            <a:spLocks noGrp="1"/>
          </p:cNvSpPr>
          <p:nvPr>
            <p:ph type="sldNum" sz="quarter" idx="10"/>
          </p:nvPr>
        </p:nvSpPr>
        <p:spPr/>
        <p:txBody>
          <a:bodyPr/>
          <a:lstStyle/>
          <a:p>
            <a:fld id="{E8702ADE-70B8-0D4E-B43B-17BD28FE8C6A}" type="slidenum">
              <a:rPr lang="en-US" smtClean="0"/>
              <a:t>48</a:t>
            </a:fld>
            <a:endParaRPr lang="en-US"/>
          </a:p>
        </p:txBody>
      </p:sp>
    </p:spTree>
    <p:extLst>
      <p:ext uri="{BB962C8B-B14F-4D97-AF65-F5344CB8AC3E}">
        <p14:creationId xmlns:p14="http://schemas.microsoft.com/office/powerpoint/2010/main" val="1254872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E368E-7601-659B-688D-0FABF748C2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24358-834D-FB0A-681F-B0840DD31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03A85-357A-E241-CA3C-D7CB50EED497}"/>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148DE38F-5A98-76EA-8C27-B7099B205927}"/>
              </a:ext>
            </a:extLst>
          </p:cNvPr>
          <p:cNvSpPr>
            <a:spLocks noGrp="1"/>
          </p:cNvSpPr>
          <p:nvPr>
            <p:ph type="sldNum" sz="quarter" idx="10"/>
          </p:nvPr>
        </p:nvSpPr>
        <p:spPr/>
        <p:txBody>
          <a:bodyPr/>
          <a:lstStyle/>
          <a:p>
            <a:fld id="{E8702ADE-70B8-0D4E-B43B-17BD28FE8C6A}" type="slidenum">
              <a:rPr lang="en-US" smtClean="0"/>
              <a:t>49</a:t>
            </a:fld>
            <a:endParaRPr lang="en-US"/>
          </a:p>
        </p:txBody>
      </p:sp>
    </p:spTree>
    <p:extLst>
      <p:ext uri="{BB962C8B-B14F-4D97-AF65-F5344CB8AC3E}">
        <p14:creationId xmlns:p14="http://schemas.microsoft.com/office/powerpoint/2010/main" val="3218534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45B6D-5409-F3C5-8A11-CC9E85AC2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C8DF16-0AA2-006F-C755-04DFB0A34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35BCD7-C9EE-B398-DADC-76DC02DE6864}"/>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3ECE38D2-712D-E69D-3B9A-2C8B6592D625}"/>
              </a:ext>
            </a:extLst>
          </p:cNvPr>
          <p:cNvSpPr>
            <a:spLocks noGrp="1"/>
          </p:cNvSpPr>
          <p:nvPr>
            <p:ph type="sldNum" sz="quarter" idx="10"/>
          </p:nvPr>
        </p:nvSpPr>
        <p:spPr/>
        <p:txBody>
          <a:bodyPr/>
          <a:lstStyle/>
          <a:p>
            <a:fld id="{E8702ADE-70B8-0D4E-B43B-17BD28FE8C6A}" type="slidenum">
              <a:rPr lang="en-US" smtClean="0"/>
              <a:t>50</a:t>
            </a:fld>
            <a:endParaRPr lang="en-US"/>
          </a:p>
        </p:txBody>
      </p:sp>
    </p:spTree>
    <p:extLst>
      <p:ext uri="{BB962C8B-B14F-4D97-AF65-F5344CB8AC3E}">
        <p14:creationId xmlns:p14="http://schemas.microsoft.com/office/powerpoint/2010/main" val="3643794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2DB45-42A3-3AD5-8D4F-F650B833C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C3E0E-02CF-03EC-09C0-2A21B8183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BF47B-7704-699D-E465-EFBA6CB2FDEB}"/>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72A4DDCB-2BCD-000B-3AFB-ED11C3CFE294}"/>
              </a:ext>
            </a:extLst>
          </p:cNvPr>
          <p:cNvSpPr>
            <a:spLocks noGrp="1"/>
          </p:cNvSpPr>
          <p:nvPr>
            <p:ph type="sldNum" sz="quarter" idx="10"/>
          </p:nvPr>
        </p:nvSpPr>
        <p:spPr/>
        <p:txBody>
          <a:bodyPr/>
          <a:lstStyle/>
          <a:p>
            <a:fld id="{E8702ADE-70B8-0D4E-B43B-17BD28FE8C6A}" type="slidenum">
              <a:rPr lang="en-US" smtClean="0"/>
              <a:t>51</a:t>
            </a:fld>
            <a:endParaRPr lang="en-US"/>
          </a:p>
        </p:txBody>
      </p:sp>
    </p:spTree>
    <p:extLst>
      <p:ext uri="{BB962C8B-B14F-4D97-AF65-F5344CB8AC3E}">
        <p14:creationId xmlns:p14="http://schemas.microsoft.com/office/powerpoint/2010/main" val="3203580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9334F-B4AD-432A-1D1F-34F5C3E151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D13DF0-827E-628D-B214-8F6BF5835D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1BF9D-C718-3A55-5650-AE3ECCE06A4C}"/>
              </a:ext>
            </a:extLst>
          </p:cNvPr>
          <p:cNvSpPr>
            <a:spLocks noGrp="1"/>
          </p:cNvSpPr>
          <p:nvPr>
            <p:ph type="body" idx="1"/>
          </p:nvPr>
        </p:nvSpPr>
        <p:spPr/>
        <p:txBody>
          <a:bodyPr/>
          <a:lstStyle/>
          <a:p>
            <a:r>
              <a:rPr lang="nl-NL" dirty="0"/>
              <a:t>Virus kan op veel manieren overgebracht worden. Veel insecten spelen daarbij een rol. Daarnaast</a:t>
            </a:r>
            <a:r>
              <a:rPr lang="nl-NL" baseline="0" dirty="0"/>
              <a:t> worden ook veel virussen door plantencontact overgebracht o.a. bij het oogsten of het vermeerderen.</a:t>
            </a:r>
            <a:endParaRPr lang="nl-NL" dirty="0"/>
          </a:p>
        </p:txBody>
      </p:sp>
      <p:sp>
        <p:nvSpPr>
          <p:cNvPr id="4" name="Slide Number Placeholder 3">
            <a:extLst>
              <a:ext uri="{FF2B5EF4-FFF2-40B4-BE49-F238E27FC236}">
                <a16:creationId xmlns:a16="http://schemas.microsoft.com/office/drawing/2014/main" id="{474B8E0F-8298-C332-BB3E-92606686A358}"/>
              </a:ext>
            </a:extLst>
          </p:cNvPr>
          <p:cNvSpPr>
            <a:spLocks noGrp="1"/>
          </p:cNvSpPr>
          <p:nvPr>
            <p:ph type="sldNum" sz="quarter" idx="10"/>
          </p:nvPr>
        </p:nvSpPr>
        <p:spPr/>
        <p:txBody>
          <a:bodyPr/>
          <a:lstStyle/>
          <a:p>
            <a:fld id="{E8702ADE-70B8-0D4E-B43B-17BD28FE8C6A}" type="slidenum">
              <a:rPr lang="en-US" smtClean="0"/>
              <a:t>52</a:t>
            </a:fld>
            <a:endParaRPr lang="en-US"/>
          </a:p>
        </p:txBody>
      </p:sp>
    </p:spTree>
    <p:extLst>
      <p:ext uri="{BB962C8B-B14F-4D97-AF65-F5344CB8AC3E}">
        <p14:creationId xmlns:p14="http://schemas.microsoft.com/office/powerpoint/2010/main" val="2066822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1024A-DAAA-6AE8-B5B2-9D446DD89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4D131-7DDA-CF22-D43E-81DF1FE4D4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EEC379-8C7D-4A2D-AF1A-EDC66B3C4A40}"/>
              </a:ext>
            </a:extLst>
          </p:cNvPr>
          <p:cNvSpPr>
            <a:spLocks noGrp="1"/>
          </p:cNvSpPr>
          <p:nvPr>
            <p:ph type="body" idx="1"/>
          </p:nvPr>
        </p:nvSpPr>
        <p:spPr/>
        <p:txBody>
          <a:bodyPr/>
          <a:lstStyle/>
          <a:p>
            <a:r>
              <a:rPr lang="nl-NL" sz="1600" dirty="0"/>
              <a:t>Onkruiden</a:t>
            </a:r>
            <a:r>
              <a:rPr lang="nl-NL" sz="1600" baseline="0" dirty="0"/>
              <a:t> worden vaak vergeten als mogelijke bron.</a:t>
            </a:r>
          </a:p>
          <a:p>
            <a:r>
              <a:rPr lang="nl-NL" sz="1600" baseline="0" dirty="0"/>
              <a:t>Vliegende vectoren zijn b.v. luizen, trips e.d.</a:t>
            </a:r>
          </a:p>
          <a:p>
            <a:r>
              <a:rPr lang="nl-NL" sz="1600" baseline="0" dirty="0" err="1"/>
              <a:t>Bodemgebonden</a:t>
            </a:r>
            <a:r>
              <a:rPr lang="nl-NL" sz="1600" baseline="0" dirty="0"/>
              <a:t> vectoren zijn </a:t>
            </a:r>
            <a:r>
              <a:rPr lang="nl-NL" sz="1600" baseline="0" dirty="0" err="1"/>
              <a:t>vrijlevende</a:t>
            </a:r>
            <a:r>
              <a:rPr lang="nl-NL" sz="1600" baseline="0" dirty="0"/>
              <a:t> aaltjes en schimmels die zich van een zieke plant naar een gezonde plant kunnen verplaatsen.</a:t>
            </a:r>
            <a:endParaRPr lang="nl-NL" sz="1600" dirty="0"/>
          </a:p>
        </p:txBody>
      </p:sp>
      <p:sp>
        <p:nvSpPr>
          <p:cNvPr id="4" name="Slide Number Placeholder 3">
            <a:extLst>
              <a:ext uri="{FF2B5EF4-FFF2-40B4-BE49-F238E27FC236}">
                <a16:creationId xmlns:a16="http://schemas.microsoft.com/office/drawing/2014/main" id="{74D8C055-F171-A2F6-4C84-C9BD506269DE}"/>
              </a:ext>
            </a:extLst>
          </p:cNvPr>
          <p:cNvSpPr>
            <a:spLocks noGrp="1"/>
          </p:cNvSpPr>
          <p:nvPr>
            <p:ph type="sldNum" sz="quarter" idx="10"/>
          </p:nvPr>
        </p:nvSpPr>
        <p:spPr/>
        <p:txBody>
          <a:bodyPr/>
          <a:lstStyle/>
          <a:p>
            <a:fld id="{E8702ADE-70B8-0D4E-B43B-17BD28FE8C6A}" type="slidenum">
              <a:rPr lang="en-US" smtClean="0"/>
              <a:t>53</a:t>
            </a:fld>
            <a:endParaRPr lang="en-US"/>
          </a:p>
        </p:txBody>
      </p:sp>
    </p:spTree>
    <p:extLst>
      <p:ext uri="{BB962C8B-B14F-4D97-AF65-F5344CB8AC3E}">
        <p14:creationId xmlns:p14="http://schemas.microsoft.com/office/powerpoint/2010/main" val="1195837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8F640-84C9-71B8-EAD0-AFEB20609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0B518-15CD-4B5C-65AA-25BF13BDD0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C8D61B-A75E-CEBB-0CFC-8EF9BA5C3B3D}"/>
              </a:ext>
            </a:extLst>
          </p:cNvPr>
          <p:cNvSpPr>
            <a:spLocks noGrp="1"/>
          </p:cNvSpPr>
          <p:nvPr>
            <p:ph type="body" idx="1"/>
          </p:nvPr>
        </p:nvSpPr>
        <p:spPr/>
        <p:txBody>
          <a:bodyPr/>
          <a:lstStyle/>
          <a:p>
            <a:r>
              <a:rPr lang="nl-NL" sz="1600" dirty="0"/>
              <a:t>Onkruiden</a:t>
            </a:r>
            <a:r>
              <a:rPr lang="nl-NL" sz="1600" baseline="0" dirty="0"/>
              <a:t> worden vaak vergeten als mogelijke bron.</a:t>
            </a:r>
          </a:p>
          <a:p>
            <a:r>
              <a:rPr lang="nl-NL" sz="1600" baseline="0" dirty="0"/>
              <a:t>Vliegende vectoren zijn b.v. luizen, trips e.d.</a:t>
            </a:r>
          </a:p>
          <a:p>
            <a:r>
              <a:rPr lang="nl-NL" sz="1600" baseline="0" dirty="0" err="1"/>
              <a:t>Bodemgebonden</a:t>
            </a:r>
            <a:r>
              <a:rPr lang="nl-NL" sz="1600" baseline="0" dirty="0"/>
              <a:t> vectoren zijn </a:t>
            </a:r>
            <a:r>
              <a:rPr lang="nl-NL" sz="1600" baseline="0" dirty="0" err="1"/>
              <a:t>vrijlevende</a:t>
            </a:r>
            <a:r>
              <a:rPr lang="nl-NL" sz="1600" baseline="0" dirty="0"/>
              <a:t> aaltjes en schimmels die zich van een zieke plant naar een gezonde plant kunnen verplaatsen.</a:t>
            </a:r>
            <a:endParaRPr lang="nl-NL" sz="1600" dirty="0"/>
          </a:p>
        </p:txBody>
      </p:sp>
      <p:sp>
        <p:nvSpPr>
          <p:cNvPr id="4" name="Slide Number Placeholder 3">
            <a:extLst>
              <a:ext uri="{FF2B5EF4-FFF2-40B4-BE49-F238E27FC236}">
                <a16:creationId xmlns:a16="http://schemas.microsoft.com/office/drawing/2014/main" id="{A34115A7-5371-4ABB-0FA8-57AB7544970C}"/>
              </a:ext>
            </a:extLst>
          </p:cNvPr>
          <p:cNvSpPr>
            <a:spLocks noGrp="1"/>
          </p:cNvSpPr>
          <p:nvPr>
            <p:ph type="sldNum" sz="quarter" idx="10"/>
          </p:nvPr>
        </p:nvSpPr>
        <p:spPr/>
        <p:txBody>
          <a:bodyPr/>
          <a:lstStyle/>
          <a:p>
            <a:fld id="{E8702ADE-70B8-0D4E-B43B-17BD28FE8C6A}" type="slidenum">
              <a:rPr lang="en-US" smtClean="0"/>
              <a:t>54</a:t>
            </a:fld>
            <a:endParaRPr lang="en-US"/>
          </a:p>
        </p:txBody>
      </p:sp>
    </p:spTree>
    <p:extLst>
      <p:ext uri="{BB962C8B-B14F-4D97-AF65-F5344CB8AC3E}">
        <p14:creationId xmlns:p14="http://schemas.microsoft.com/office/powerpoint/2010/main" val="2746226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Pathpogeen</a:t>
            </a:r>
            <a:r>
              <a:rPr lang="nl-NL" dirty="0"/>
              <a:t> is ziekte veroorzaker</a:t>
            </a:r>
          </a:p>
          <a:p>
            <a:r>
              <a:rPr lang="nl-NL" dirty="0"/>
              <a:t>Abiotisch is niet levend</a:t>
            </a:r>
          </a:p>
        </p:txBody>
      </p:sp>
      <p:sp>
        <p:nvSpPr>
          <p:cNvPr id="4" name="Slide Number Placeholder 3"/>
          <p:cNvSpPr>
            <a:spLocks noGrp="1"/>
          </p:cNvSpPr>
          <p:nvPr>
            <p:ph type="sldNum" sz="quarter" idx="10"/>
          </p:nvPr>
        </p:nvSpPr>
        <p:spPr/>
        <p:txBody>
          <a:bodyPr/>
          <a:lstStyle/>
          <a:p>
            <a:fld id="{E8702ADE-70B8-0D4E-B43B-17BD28FE8C6A}" type="slidenum">
              <a:rPr lang="en-US" smtClean="0"/>
              <a:t>5</a:t>
            </a:fld>
            <a:endParaRPr lang="en-US"/>
          </a:p>
        </p:txBody>
      </p:sp>
    </p:spTree>
    <p:extLst>
      <p:ext uri="{BB962C8B-B14F-4D97-AF65-F5344CB8AC3E}">
        <p14:creationId xmlns:p14="http://schemas.microsoft.com/office/powerpoint/2010/main" val="2322454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76</a:t>
            </a:fld>
            <a:endParaRPr lang="nl-NL" altLang="nl-NL"/>
          </a:p>
        </p:txBody>
      </p:sp>
    </p:spTree>
    <p:extLst>
      <p:ext uri="{BB962C8B-B14F-4D97-AF65-F5344CB8AC3E}">
        <p14:creationId xmlns:p14="http://schemas.microsoft.com/office/powerpoint/2010/main" val="2626644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80</a:t>
            </a:fld>
            <a:endParaRPr lang="nl-NL" altLang="nl-NL"/>
          </a:p>
        </p:txBody>
      </p:sp>
    </p:spTree>
    <p:extLst>
      <p:ext uri="{BB962C8B-B14F-4D97-AF65-F5344CB8AC3E}">
        <p14:creationId xmlns:p14="http://schemas.microsoft.com/office/powerpoint/2010/main" val="2437519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E8702ADE-70B8-0D4E-B43B-17BD28FE8C6A}" type="slidenum">
              <a:rPr lang="en-US" smtClean="0"/>
              <a:t>81</a:t>
            </a:fld>
            <a:endParaRPr lang="en-US"/>
          </a:p>
        </p:txBody>
      </p:sp>
    </p:spTree>
    <p:extLst>
      <p:ext uri="{BB962C8B-B14F-4D97-AF65-F5344CB8AC3E}">
        <p14:creationId xmlns:p14="http://schemas.microsoft.com/office/powerpoint/2010/main" val="3827967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E8702ADE-70B8-0D4E-B43B-17BD28FE8C6A}" type="slidenum">
              <a:rPr lang="en-US" smtClean="0"/>
              <a:t>6</a:t>
            </a:fld>
            <a:endParaRPr lang="en-US"/>
          </a:p>
        </p:txBody>
      </p:sp>
    </p:spTree>
    <p:extLst>
      <p:ext uri="{BB962C8B-B14F-4D97-AF65-F5344CB8AC3E}">
        <p14:creationId xmlns:p14="http://schemas.microsoft.com/office/powerpoint/2010/main" val="273349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7</a:t>
            </a:fld>
            <a:endParaRPr lang="nl-NL" altLang="nl-NL"/>
          </a:p>
        </p:txBody>
      </p:sp>
    </p:spTree>
    <p:extLst>
      <p:ext uri="{BB962C8B-B14F-4D97-AF65-F5344CB8AC3E}">
        <p14:creationId xmlns:p14="http://schemas.microsoft.com/office/powerpoint/2010/main" val="1475379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8</a:t>
            </a:fld>
            <a:endParaRPr lang="nl-NL" altLang="nl-NL"/>
          </a:p>
        </p:txBody>
      </p:sp>
    </p:spTree>
    <p:extLst>
      <p:ext uri="{BB962C8B-B14F-4D97-AF65-F5344CB8AC3E}">
        <p14:creationId xmlns:p14="http://schemas.microsoft.com/office/powerpoint/2010/main" val="1408508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1C13E056-3467-4DB7-ACF5-FEEB917C2D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E13258CD-7466-4121-9F6E-C07A30B44B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C9A7B717-2C24-4EA4-9553-56AEF89AE2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37810C9-7125-43D1-9871-930FCE97917F}" type="slidenum">
              <a:rPr lang="nl-NL" altLang="nl-NL" smtClean="0"/>
              <a:pPr/>
              <a:t>9</a:t>
            </a:fld>
            <a:endParaRPr lang="nl-NL" altLang="nl-NL"/>
          </a:p>
        </p:txBody>
      </p:sp>
    </p:spTree>
    <p:extLst>
      <p:ext uri="{BB962C8B-B14F-4D97-AF65-F5344CB8AC3E}">
        <p14:creationId xmlns:p14="http://schemas.microsoft.com/office/powerpoint/2010/main" val="2912685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07D97-3945-9A05-1F94-1CA10552A9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FD250-BC8D-EE83-6E8F-06ECED29E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E133F-BEBA-F541-D5EA-0D0EEC6026D0}"/>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9A72BE33-8AAC-6CEF-A330-F57BB4F73222}"/>
              </a:ext>
            </a:extLst>
          </p:cNvPr>
          <p:cNvSpPr>
            <a:spLocks noGrp="1"/>
          </p:cNvSpPr>
          <p:nvPr>
            <p:ph type="sldNum" sz="quarter" idx="10"/>
          </p:nvPr>
        </p:nvSpPr>
        <p:spPr/>
        <p:txBody>
          <a:bodyPr/>
          <a:lstStyle/>
          <a:p>
            <a:fld id="{E8702ADE-70B8-0D4E-B43B-17BD28FE8C6A}" type="slidenum">
              <a:rPr lang="en-US" smtClean="0"/>
              <a:t>10</a:t>
            </a:fld>
            <a:endParaRPr lang="en-US"/>
          </a:p>
        </p:txBody>
      </p:sp>
    </p:spTree>
    <p:extLst>
      <p:ext uri="{BB962C8B-B14F-4D97-AF65-F5344CB8AC3E}">
        <p14:creationId xmlns:p14="http://schemas.microsoft.com/office/powerpoint/2010/main" val="1934564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B2F1F-22CE-E3FA-F28B-35C574EB4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7CF56-6645-1C8C-64B5-742A495141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821355-4C4A-DDFF-0FD8-CF25E6E341EB}"/>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5E990912-397E-C6C6-A848-0C3A2995A614}"/>
              </a:ext>
            </a:extLst>
          </p:cNvPr>
          <p:cNvSpPr>
            <a:spLocks noGrp="1"/>
          </p:cNvSpPr>
          <p:nvPr>
            <p:ph type="sldNum" sz="quarter" idx="10"/>
          </p:nvPr>
        </p:nvSpPr>
        <p:spPr/>
        <p:txBody>
          <a:bodyPr/>
          <a:lstStyle/>
          <a:p>
            <a:fld id="{E8702ADE-70B8-0D4E-B43B-17BD28FE8C6A}" type="slidenum">
              <a:rPr lang="en-US" smtClean="0"/>
              <a:t>11</a:t>
            </a:fld>
            <a:endParaRPr lang="en-US"/>
          </a:p>
        </p:txBody>
      </p:sp>
    </p:spTree>
    <p:extLst>
      <p:ext uri="{BB962C8B-B14F-4D97-AF65-F5344CB8AC3E}">
        <p14:creationId xmlns:p14="http://schemas.microsoft.com/office/powerpoint/2010/main" val="1305642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Titelstijl van model bewerken</a:t>
            </a:r>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7-3-2024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4210956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verticale tekst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7-3-2024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1530282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7-3-2024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231249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7-3-2024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1154145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p:txBody>
          <a:bodyPr/>
          <a:lstStyle/>
          <a:p>
            <a:fld id="{7E5B444D-DE56-F946-A2E9-6461E03F63F4}" type="datetimeFigureOut">
              <a:rPr lang="nl-NL" smtClean="0"/>
              <a:t>7-3-2024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159392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E5B444D-DE56-F946-A2E9-6461E03F63F4}" type="datetimeFigureOut">
              <a:rPr lang="nl-NL" smtClean="0"/>
              <a:t>7-3-2024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3725761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7E5B444D-DE56-F946-A2E9-6461E03F63F4}" type="datetimeFigureOut">
              <a:rPr lang="nl-NL" smtClean="0"/>
              <a:t>7-3-2024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2713292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datum 2"/>
          <p:cNvSpPr>
            <a:spLocks noGrp="1"/>
          </p:cNvSpPr>
          <p:nvPr>
            <p:ph type="dt" sz="half" idx="10"/>
          </p:nvPr>
        </p:nvSpPr>
        <p:spPr/>
        <p:txBody>
          <a:bodyPr/>
          <a:lstStyle/>
          <a:p>
            <a:fld id="{7E5B444D-DE56-F946-A2E9-6461E03F63F4}" type="datetimeFigureOut">
              <a:rPr lang="nl-NL" smtClean="0"/>
              <a:t>7-3-2024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3717186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E5B444D-DE56-F946-A2E9-6461E03F63F4}" type="datetimeFigureOut">
              <a:rPr lang="nl-NL" smtClean="0"/>
              <a:t>7-3-2024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3183160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7E5B444D-DE56-F946-A2E9-6461E03F63F4}" type="datetimeFigureOut">
              <a:rPr lang="nl-NL" smtClean="0"/>
              <a:t>7-3-2024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1996768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p:txBody>
          <a:bodyPr/>
          <a:lstStyle/>
          <a:p>
            <a:fld id="{7E5B444D-DE56-F946-A2E9-6461E03F63F4}" type="datetimeFigureOut">
              <a:rPr lang="nl-NL" smtClean="0"/>
              <a:t>7-3-2024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4BBCAE-B07D-8E43-A032-8A5286326B98}" type="slidenum">
              <a:rPr lang="nl-NL" smtClean="0"/>
              <a:t>‹nr.›</a:t>
            </a:fld>
            <a:endParaRPr lang="nl-NL"/>
          </a:p>
        </p:txBody>
      </p:sp>
    </p:spTree>
    <p:extLst>
      <p:ext uri="{BB962C8B-B14F-4D97-AF65-F5344CB8AC3E}">
        <p14:creationId xmlns:p14="http://schemas.microsoft.com/office/powerpoint/2010/main" val="3780291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B444D-DE56-F946-A2E9-6461E03F63F4}" type="datetimeFigureOut">
              <a:rPr lang="nl-NL" smtClean="0"/>
              <a:t>7-3-2024</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BBCAE-B07D-8E43-A032-8A5286326B98}" type="slidenum">
              <a:rPr lang="nl-NL" smtClean="0"/>
              <a:t>‹nr.›</a:t>
            </a:fld>
            <a:endParaRPr lang="nl-NL"/>
          </a:p>
        </p:txBody>
      </p:sp>
    </p:spTree>
    <p:extLst>
      <p:ext uri="{BB962C8B-B14F-4D97-AF65-F5344CB8AC3E}">
        <p14:creationId xmlns:p14="http://schemas.microsoft.com/office/powerpoint/2010/main" val="3350356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edepot.wur.nl/26007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glastuinbouwnederland.nl/nieuws/mogelijke-quarantainestatus-voor-wortelknobbelnematode/pagina/4/" TargetMode="Externa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BCa5BkkZgco" TargetMode="External"/><Relationship Id="rId4" Type="http://schemas.openxmlformats.org/officeDocument/2006/relationships/image" Target="../media/image111.png"/></Relationships>
</file>

<file path=ppt/slides/_rels/slide7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2.xml"/><Relationship Id="rId1" Type="http://schemas.openxmlformats.org/officeDocument/2006/relationships/video" Target="https://www.youtube.com/embed/og0zHjQl5xE?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https://www.youtube.com/embed/Ua3u-h8W9l8" TargetMode="External"/><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hyperlink" Target="https://www.beeldenbankgewasbescherming.n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2FFD597-ED61-41F6-BE32-04744DC28F14}"/>
              </a:ext>
            </a:extLst>
          </p:cNvPr>
          <p:cNvPicPr>
            <a:picLocks noChangeAspect="1"/>
          </p:cNvPicPr>
          <p:nvPr/>
        </p:nvPicPr>
        <p:blipFill>
          <a:blip r:embed="rId2"/>
          <a:stretch>
            <a:fillRect/>
          </a:stretch>
        </p:blipFill>
        <p:spPr>
          <a:xfrm>
            <a:off x="914399" y="1630362"/>
            <a:ext cx="7200901" cy="3810000"/>
          </a:xfrm>
          <a:prstGeom prst="rect">
            <a:avLst/>
          </a:prstGeom>
        </p:spPr>
      </p:pic>
      <p:sp>
        <p:nvSpPr>
          <p:cNvPr id="2" name="Titel 1">
            <a:extLst>
              <a:ext uri="{FF2B5EF4-FFF2-40B4-BE49-F238E27FC236}">
                <a16:creationId xmlns:a16="http://schemas.microsoft.com/office/drawing/2014/main" id="{E1F63243-4CBF-4C92-A833-E353A87BA17E}"/>
              </a:ext>
            </a:extLst>
          </p:cNvPr>
          <p:cNvSpPr>
            <a:spLocks noGrp="1"/>
          </p:cNvSpPr>
          <p:nvPr>
            <p:ph type="title"/>
          </p:nvPr>
        </p:nvSpPr>
        <p:spPr>
          <a:xfrm>
            <a:off x="1308294" y="274638"/>
            <a:ext cx="7378505" cy="1143000"/>
          </a:xfrm>
        </p:spPr>
        <p:txBody>
          <a:bodyPr/>
          <a:lstStyle/>
          <a:p>
            <a:pPr algn="l"/>
            <a:r>
              <a:rPr lang="nl-NL" dirty="0"/>
              <a:t>Start van de teelt</a:t>
            </a:r>
          </a:p>
        </p:txBody>
      </p:sp>
      <p:pic>
        <p:nvPicPr>
          <p:cNvPr id="4" name="Tijdelijke aanduiding voor inhoud 3">
            <a:extLst>
              <a:ext uri="{FF2B5EF4-FFF2-40B4-BE49-F238E27FC236}">
                <a16:creationId xmlns:a16="http://schemas.microsoft.com/office/drawing/2014/main" id="{6FC07C59-DA1A-48C0-B0AF-036A776FAAA1}"/>
              </a:ext>
            </a:extLst>
          </p:cNvPr>
          <p:cNvPicPr>
            <a:picLocks noGrp="1" noChangeAspect="1"/>
          </p:cNvPicPr>
          <p:nvPr>
            <p:ph idx="1"/>
          </p:nvPr>
        </p:nvPicPr>
        <p:blipFill>
          <a:blip r:embed="rId3"/>
          <a:stretch>
            <a:fillRect/>
          </a:stretch>
        </p:blipFill>
        <p:spPr>
          <a:xfrm>
            <a:off x="6605852" y="0"/>
            <a:ext cx="2347163" cy="1079086"/>
          </a:xfrm>
          <a:prstGeom prst="rect">
            <a:avLst/>
          </a:prstGeom>
        </p:spPr>
      </p:pic>
      <p:pic>
        <p:nvPicPr>
          <p:cNvPr id="5" name="Afbeelding 4">
            <a:extLst>
              <a:ext uri="{FF2B5EF4-FFF2-40B4-BE49-F238E27FC236}">
                <a16:creationId xmlns:a16="http://schemas.microsoft.com/office/drawing/2014/main" id="{DBCFD141-7121-4AA8-ABA8-51C84FA78955}"/>
              </a:ext>
            </a:extLst>
          </p:cNvPr>
          <p:cNvPicPr>
            <a:picLocks noChangeAspect="1"/>
          </p:cNvPicPr>
          <p:nvPr/>
        </p:nvPicPr>
        <p:blipFill>
          <a:blip r:embed="rId4"/>
          <a:stretch>
            <a:fillRect/>
          </a:stretch>
        </p:blipFill>
        <p:spPr>
          <a:xfrm>
            <a:off x="4445391" y="1630363"/>
            <a:ext cx="3669909" cy="3810000"/>
          </a:xfrm>
          <a:prstGeom prst="rect">
            <a:avLst/>
          </a:prstGeom>
        </p:spPr>
      </p:pic>
    </p:spTree>
    <p:extLst>
      <p:ext uri="{BB962C8B-B14F-4D97-AF65-F5344CB8AC3E}">
        <p14:creationId xmlns:p14="http://schemas.microsoft.com/office/powerpoint/2010/main" val="3411393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8E074-52EC-6833-1A69-5DE72AF39504}"/>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DBFEB9B3-1585-CEAE-A414-90F2265FAC71}"/>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478D7459-9F2E-5AF5-9F3F-76AD12995A0E}"/>
              </a:ext>
            </a:extLst>
          </p:cNvPr>
          <p:cNvSpPr txBox="1"/>
          <p:nvPr/>
        </p:nvSpPr>
        <p:spPr>
          <a:xfrm>
            <a:off x="225083" y="1587586"/>
            <a:ext cx="7484012" cy="3785652"/>
          </a:xfrm>
          <a:prstGeom prst="rect">
            <a:avLst/>
          </a:prstGeom>
          <a:noFill/>
        </p:spPr>
        <p:txBody>
          <a:bodyPr wrap="square" rtlCol="0">
            <a:spAutoFit/>
          </a:bodyPr>
          <a:lstStyle/>
          <a:p>
            <a:r>
              <a:rPr lang="nl-NL" sz="2400" dirty="0"/>
              <a:t>Veroorzakers ziektes en plagen nogmaals op een rij:</a:t>
            </a:r>
          </a:p>
          <a:p>
            <a:endParaRPr lang="nl-NL" sz="2400" dirty="0"/>
          </a:p>
          <a:p>
            <a:pPr marL="342900" indent="-342900">
              <a:buFont typeface="Arial" panose="020B0604020202020204" pitchFamily="34" charset="0"/>
              <a:buChar char="•"/>
            </a:pPr>
            <a:r>
              <a:rPr lang="nl-NL" sz="2400" dirty="0"/>
              <a:t>Zoogdieren</a:t>
            </a:r>
          </a:p>
          <a:p>
            <a:pPr marL="342900" indent="-342900">
              <a:buFont typeface="Arial" panose="020B0604020202020204" pitchFamily="34" charset="0"/>
              <a:buChar char="•"/>
            </a:pPr>
            <a:r>
              <a:rPr lang="nl-NL" sz="2400" dirty="0"/>
              <a:t>Vogels</a:t>
            </a:r>
          </a:p>
          <a:p>
            <a:pPr marL="342900" indent="-342900">
              <a:buFont typeface="Arial" panose="020B0604020202020204" pitchFamily="34" charset="0"/>
              <a:buChar char="•"/>
            </a:pPr>
            <a:r>
              <a:rPr lang="nl-NL" sz="2400" dirty="0"/>
              <a:t>Slakken</a:t>
            </a:r>
          </a:p>
          <a:p>
            <a:pPr marL="342900" indent="-342900">
              <a:buFont typeface="Arial" panose="020B0604020202020204" pitchFamily="34" charset="0"/>
              <a:buChar char="•"/>
            </a:pPr>
            <a:r>
              <a:rPr lang="nl-NL" sz="2400" dirty="0"/>
              <a:t>Insecten</a:t>
            </a:r>
          </a:p>
          <a:p>
            <a:pPr marL="342900" indent="-342900">
              <a:buFont typeface="Arial" panose="020B0604020202020204" pitchFamily="34" charset="0"/>
              <a:buChar char="•"/>
            </a:pPr>
            <a:r>
              <a:rPr lang="nl-NL" sz="2400" dirty="0"/>
              <a:t>Aaltjes</a:t>
            </a:r>
          </a:p>
          <a:p>
            <a:pPr marL="342900" indent="-342900">
              <a:buFont typeface="Arial" panose="020B0604020202020204" pitchFamily="34" charset="0"/>
              <a:buChar char="•"/>
            </a:pPr>
            <a:r>
              <a:rPr lang="nl-NL" sz="2400" dirty="0"/>
              <a:t>Schimmels</a:t>
            </a:r>
          </a:p>
          <a:p>
            <a:pPr marL="342900" indent="-342900">
              <a:buFont typeface="Arial" panose="020B0604020202020204" pitchFamily="34" charset="0"/>
              <a:buChar char="•"/>
            </a:pPr>
            <a:r>
              <a:rPr lang="nl-NL" sz="2400" dirty="0"/>
              <a:t>Bacteriën</a:t>
            </a:r>
          </a:p>
          <a:p>
            <a:pPr marL="342900" indent="-342900">
              <a:buFont typeface="Arial" panose="020B0604020202020204" pitchFamily="34" charset="0"/>
              <a:buChar char="•"/>
            </a:pPr>
            <a:r>
              <a:rPr lang="nl-NL" sz="2400" dirty="0"/>
              <a:t>Virussen</a:t>
            </a:r>
          </a:p>
        </p:txBody>
      </p:sp>
      <p:sp>
        <p:nvSpPr>
          <p:cNvPr id="2" name="TextBox 15">
            <a:extLst>
              <a:ext uri="{FF2B5EF4-FFF2-40B4-BE49-F238E27FC236}">
                <a16:creationId xmlns:a16="http://schemas.microsoft.com/office/drawing/2014/main" id="{B3B42CB6-ECA4-A666-F072-B85174A870AA}"/>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417338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F7A81-9FE4-974E-4B41-97253830EA79}"/>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24FBBFF7-1A62-472B-7530-FE5AC8817F74}"/>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6F412E33-904C-779A-FD96-5A1B759627B6}"/>
              </a:ext>
            </a:extLst>
          </p:cNvPr>
          <p:cNvSpPr txBox="1"/>
          <p:nvPr/>
        </p:nvSpPr>
        <p:spPr>
          <a:xfrm>
            <a:off x="225083" y="1587586"/>
            <a:ext cx="5444197" cy="1200329"/>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Zoogdieren</a:t>
            </a:r>
          </a:p>
        </p:txBody>
      </p:sp>
      <p:pic>
        <p:nvPicPr>
          <p:cNvPr id="2" name="Afbeelding 1">
            <a:extLst>
              <a:ext uri="{FF2B5EF4-FFF2-40B4-BE49-F238E27FC236}">
                <a16:creationId xmlns:a16="http://schemas.microsoft.com/office/drawing/2014/main" id="{D2674025-6FCC-AE29-86E4-4902950615DD}"/>
              </a:ext>
            </a:extLst>
          </p:cNvPr>
          <p:cNvPicPr>
            <a:picLocks noChangeAspect="1"/>
          </p:cNvPicPr>
          <p:nvPr/>
        </p:nvPicPr>
        <p:blipFill>
          <a:blip r:embed="rId4"/>
          <a:stretch>
            <a:fillRect/>
          </a:stretch>
        </p:blipFill>
        <p:spPr>
          <a:xfrm>
            <a:off x="500062" y="2943671"/>
            <a:ext cx="8143875" cy="2581275"/>
          </a:xfrm>
          <a:prstGeom prst="rect">
            <a:avLst/>
          </a:prstGeom>
        </p:spPr>
      </p:pic>
      <p:sp>
        <p:nvSpPr>
          <p:cNvPr id="4" name="TextBox 15">
            <a:extLst>
              <a:ext uri="{FF2B5EF4-FFF2-40B4-BE49-F238E27FC236}">
                <a16:creationId xmlns:a16="http://schemas.microsoft.com/office/drawing/2014/main" id="{CCBFDBEC-5273-7531-877E-54BDD0073B6A}"/>
              </a:ext>
            </a:extLst>
          </p:cNvPr>
          <p:cNvSpPr txBox="1"/>
          <p:nvPr/>
        </p:nvSpPr>
        <p:spPr>
          <a:xfrm>
            <a:off x="390304" y="488271"/>
            <a:ext cx="4333879" cy="830997"/>
          </a:xfrm>
          <a:prstGeom prst="rect">
            <a:avLst/>
          </a:prstGeom>
          <a:noFill/>
        </p:spPr>
        <p:txBody>
          <a:bodyPr wrap="none" rtlCol="0">
            <a:spAutoFit/>
          </a:bodyPr>
          <a:lstStyle/>
          <a:p>
            <a:r>
              <a:rPr lang="nl-NL" sz="2400" dirty="0"/>
              <a:t>1: Determineren </a:t>
            </a:r>
          </a:p>
          <a:p>
            <a:r>
              <a:rPr lang="nl-NL" sz="2400" dirty="0"/>
              <a:t>Herkennen van ziekten en plagen</a:t>
            </a:r>
          </a:p>
        </p:txBody>
      </p:sp>
    </p:spTree>
    <p:extLst>
      <p:ext uri="{BB962C8B-B14F-4D97-AF65-F5344CB8AC3E}">
        <p14:creationId xmlns:p14="http://schemas.microsoft.com/office/powerpoint/2010/main" val="126125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2"/>
          <p:cNvSpPr txBox="1">
            <a:spLocks/>
          </p:cNvSpPr>
          <p:nvPr/>
        </p:nvSpPr>
        <p:spPr>
          <a:xfrm>
            <a:off x="820509" y="1689906"/>
            <a:ext cx="5198728" cy="51680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400" dirty="0"/>
              <a:t>Knaagdieren.</a:t>
            </a:r>
          </a:p>
          <a:p>
            <a:pPr marL="0" indent="0">
              <a:buNone/>
            </a:pPr>
            <a:endParaRPr lang="nl-NL" sz="2400" dirty="0"/>
          </a:p>
          <a:p>
            <a:r>
              <a:rPr lang="nl-NL" sz="2400" dirty="0"/>
              <a:t>Vermeerdering.</a:t>
            </a:r>
          </a:p>
          <a:p>
            <a:r>
              <a:rPr lang="nl-NL" sz="2400" dirty="0"/>
              <a:t>Actieve verspreiding.</a:t>
            </a:r>
            <a:br>
              <a:rPr lang="nl-NL" sz="2400" dirty="0"/>
            </a:br>
            <a:r>
              <a:rPr lang="nl-NL" sz="2400" dirty="0"/>
              <a:t>Als de voedselbron weg is gaan ze zelf weg </a:t>
            </a:r>
          </a:p>
          <a:p>
            <a:r>
              <a:rPr lang="nl-NL" sz="2400" dirty="0"/>
              <a:t>Passieve verspreiding.</a:t>
            </a:r>
            <a:br>
              <a:rPr lang="nl-NL" sz="2400" dirty="0"/>
            </a:br>
            <a:r>
              <a:rPr lang="nl-NL" sz="2400" dirty="0"/>
              <a:t>(via transport </a:t>
            </a:r>
            <a:r>
              <a:rPr lang="nl-NL" sz="2400" dirty="0" err="1"/>
              <a:t>etc</a:t>
            </a:r>
            <a:r>
              <a:rPr lang="nl-NL" sz="2400" dirty="0"/>
              <a:t>,)</a:t>
            </a:r>
          </a:p>
        </p:txBody>
      </p:sp>
      <p:pic>
        <p:nvPicPr>
          <p:cNvPr id="6" name="Tijdelijke aanduiding voor inhoud 3">
            <a:extLst>
              <a:ext uri="{FF2B5EF4-FFF2-40B4-BE49-F238E27FC236}">
                <a16:creationId xmlns:a16="http://schemas.microsoft.com/office/drawing/2014/main" id="{101C7EC2-3F51-4296-B4D2-E5304D746720}"/>
              </a:ext>
            </a:extLst>
          </p:cNvPr>
          <p:cNvPicPr>
            <a:picLocks noChangeAspect="1"/>
          </p:cNvPicPr>
          <p:nvPr/>
        </p:nvPicPr>
        <p:blipFill>
          <a:blip r:embed="rId3"/>
          <a:stretch>
            <a:fillRect/>
          </a:stretch>
        </p:blipFill>
        <p:spPr>
          <a:xfrm>
            <a:off x="6605852" y="-28136"/>
            <a:ext cx="2347163" cy="1079086"/>
          </a:xfrm>
          <a:prstGeom prst="rect">
            <a:avLst/>
          </a:prstGeom>
        </p:spPr>
      </p:pic>
      <p:sp>
        <p:nvSpPr>
          <p:cNvPr id="2" name="TextBox 15">
            <a:extLst>
              <a:ext uri="{FF2B5EF4-FFF2-40B4-BE49-F238E27FC236}">
                <a16:creationId xmlns:a16="http://schemas.microsoft.com/office/drawing/2014/main" id="{9B7F670E-0474-01A4-0E83-4243A9DB5199}"/>
              </a:ext>
            </a:extLst>
          </p:cNvPr>
          <p:cNvSpPr txBox="1"/>
          <p:nvPr/>
        </p:nvSpPr>
        <p:spPr>
          <a:xfrm>
            <a:off x="725908" y="349067"/>
            <a:ext cx="4799584" cy="461665"/>
          </a:xfrm>
          <a:prstGeom prst="rect">
            <a:avLst/>
          </a:prstGeom>
          <a:noFill/>
        </p:spPr>
        <p:txBody>
          <a:bodyPr wrap="none" rtlCol="0">
            <a:spAutoFit/>
          </a:bodyPr>
          <a:lstStyle/>
          <a:p>
            <a:r>
              <a:rPr lang="nl-NL" sz="2400" dirty="0"/>
              <a:t>1. verspreiding van ziekten en plagen</a:t>
            </a:r>
          </a:p>
        </p:txBody>
      </p:sp>
      <p:pic>
        <p:nvPicPr>
          <p:cNvPr id="3" name="Afbeelding 2">
            <a:extLst>
              <a:ext uri="{FF2B5EF4-FFF2-40B4-BE49-F238E27FC236}">
                <a16:creationId xmlns:a16="http://schemas.microsoft.com/office/drawing/2014/main" id="{ECC5EA41-14CA-8BF1-7774-E636CC66BA39}"/>
              </a:ext>
            </a:extLst>
          </p:cNvPr>
          <p:cNvPicPr>
            <a:picLocks noChangeAspect="1"/>
          </p:cNvPicPr>
          <p:nvPr/>
        </p:nvPicPr>
        <p:blipFill>
          <a:blip r:embed="rId4"/>
          <a:stretch>
            <a:fillRect/>
          </a:stretch>
        </p:blipFill>
        <p:spPr>
          <a:xfrm>
            <a:off x="5373712" y="1689906"/>
            <a:ext cx="3067050" cy="1495425"/>
          </a:xfrm>
          <a:prstGeom prst="rect">
            <a:avLst/>
          </a:prstGeom>
        </p:spPr>
      </p:pic>
      <p:pic>
        <p:nvPicPr>
          <p:cNvPr id="4" name="Afbeelding 3">
            <a:extLst>
              <a:ext uri="{FF2B5EF4-FFF2-40B4-BE49-F238E27FC236}">
                <a16:creationId xmlns:a16="http://schemas.microsoft.com/office/drawing/2014/main" id="{91C3DBF0-BB90-44F8-BEFE-E56138D7036B}"/>
              </a:ext>
            </a:extLst>
          </p:cNvPr>
          <p:cNvPicPr>
            <a:picLocks noChangeAspect="1"/>
          </p:cNvPicPr>
          <p:nvPr/>
        </p:nvPicPr>
        <p:blipFill>
          <a:blip r:embed="rId5"/>
          <a:stretch>
            <a:fillRect/>
          </a:stretch>
        </p:blipFill>
        <p:spPr>
          <a:xfrm>
            <a:off x="5885965" y="5007955"/>
            <a:ext cx="3067050" cy="1600200"/>
          </a:xfrm>
          <a:prstGeom prst="rect">
            <a:avLst/>
          </a:prstGeom>
        </p:spPr>
      </p:pic>
    </p:spTree>
    <p:extLst>
      <p:ext uri="{BB962C8B-B14F-4D97-AF65-F5344CB8AC3E}">
        <p14:creationId xmlns:p14="http://schemas.microsoft.com/office/powerpoint/2010/main" val="109808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AA36E-8BE2-347A-D88F-1C17B62E491F}"/>
            </a:ext>
          </a:extLst>
        </p:cNvPr>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EC620634-54CE-7131-3C9C-E9DBE696DA84}"/>
              </a:ext>
            </a:extLst>
          </p:cNvPr>
          <p:cNvSpPr txBox="1">
            <a:spLocks/>
          </p:cNvSpPr>
          <p:nvPr/>
        </p:nvSpPr>
        <p:spPr>
          <a:xfrm>
            <a:off x="820509" y="1689906"/>
            <a:ext cx="5198728" cy="51680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nl-NL" sz="2400" dirty="0"/>
          </a:p>
        </p:txBody>
      </p:sp>
      <p:pic>
        <p:nvPicPr>
          <p:cNvPr id="6" name="Tijdelijke aanduiding voor inhoud 3">
            <a:extLst>
              <a:ext uri="{FF2B5EF4-FFF2-40B4-BE49-F238E27FC236}">
                <a16:creationId xmlns:a16="http://schemas.microsoft.com/office/drawing/2014/main" id="{A85DF23F-1534-6802-617C-026B98CF8E29}"/>
              </a:ext>
            </a:extLst>
          </p:cNvPr>
          <p:cNvPicPr>
            <a:picLocks noChangeAspect="1"/>
          </p:cNvPicPr>
          <p:nvPr/>
        </p:nvPicPr>
        <p:blipFill>
          <a:blip r:embed="rId3"/>
          <a:stretch>
            <a:fillRect/>
          </a:stretch>
        </p:blipFill>
        <p:spPr>
          <a:xfrm>
            <a:off x="6605852" y="-28136"/>
            <a:ext cx="2347163" cy="1079086"/>
          </a:xfrm>
          <a:prstGeom prst="rect">
            <a:avLst/>
          </a:prstGeom>
        </p:spPr>
      </p:pic>
      <p:sp>
        <p:nvSpPr>
          <p:cNvPr id="2" name="TextBox 15">
            <a:extLst>
              <a:ext uri="{FF2B5EF4-FFF2-40B4-BE49-F238E27FC236}">
                <a16:creationId xmlns:a16="http://schemas.microsoft.com/office/drawing/2014/main" id="{2D994435-3AB0-6948-B2A8-B7D45DB08432}"/>
              </a:ext>
            </a:extLst>
          </p:cNvPr>
          <p:cNvSpPr txBox="1"/>
          <p:nvPr/>
        </p:nvSpPr>
        <p:spPr>
          <a:xfrm>
            <a:off x="725908" y="349067"/>
            <a:ext cx="2925288" cy="461665"/>
          </a:xfrm>
          <a:prstGeom prst="rect">
            <a:avLst/>
          </a:prstGeom>
          <a:noFill/>
        </p:spPr>
        <p:txBody>
          <a:bodyPr wrap="none" rtlCol="0">
            <a:spAutoFit/>
          </a:bodyPr>
          <a:lstStyle/>
          <a:p>
            <a:r>
              <a:rPr lang="nl-NL" sz="2400" dirty="0"/>
              <a:t>1.Schade knaagdieren</a:t>
            </a:r>
          </a:p>
        </p:txBody>
      </p:sp>
      <p:sp>
        <p:nvSpPr>
          <p:cNvPr id="5" name="Tekstvak 4">
            <a:extLst>
              <a:ext uri="{FF2B5EF4-FFF2-40B4-BE49-F238E27FC236}">
                <a16:creationId xmlns:a16="http://schemas.microsoft.com/office/drawing/2014/main" id="{AC2DE19F-9A92-B933-8FCD-A1FB2BAADBF3}"/>
              </a:ext>
            </a:extLst>
          </p:cNvPr>
          <p:cNvSpPr txBox="1"/>
          <p:nvPr/>
        </p:nvSpPr>
        <p:spPr>
          <a:xfrm>
            <a:off x="625337" y="1255655"/>
            <a:ext cx="4653699" cy="4154984"/>
          </a:xfrm>
          <a:prstGeom prst="rect">
            <a:avLst/>
          </a:prstGeom>
          <a:noFill/>
        </p:spPr>
        <p:txBody>
          <a:bodyPr wrap="square" rtlCol="0">
            <a:spAutoFit/>
          </a:bodyPr>
          <a:lstStyle/>
          <a:p>
            <a:r>
              <a:rPr lang="nl-NL" sz="2400" dirty="0"/>
              <a:t>Serieuze knaagschade kan ernstige gevolgen hebben, zoals bijvoorbeeld onveilige werksituaties, stroomuitval, brand door kortsluiting, kapotte toestellen, machines, voertuigen en landbouwvoertuigen.</a:t>
            </a:r>
          </a:p>
          <a:p>
            <a:endParaRPr lang="nl-NL" sz="2400" dirty="0"/>
          </a:p>
          <a:p>
            <a:r>
              <a:rPr lang="nl-NL" sz="2400" dirty="0"/>
              <a:t>In de boomteelt kunnen konijnen </a:t>
            </a:r>
            <a:r>
              <a:rPr lang="nl-NL" sz="2400" dirty="0" err="1"/>
              <a:t>etc</a:t>
            </a:r>
            <a:r>
              <a:rPr lang="nl-NL" sz="2400" dirty="0"/>
              <a:t> ook serieuze schade aan planten toebrengen</a:t>
            </a:r>
          </a:p>
        </p:txBody>
      </p:sp>
      <p:pic>
        <p:nvPicPr>
          <p:cNvPr id="7" name="Afbeelding 6">
            <a:extLst>
              <a:ext uri="{FF2B5EF4-FFF2-40B4-BE49-F238E27FC236}">
                <a16:creationId xmlns:a16="http://schemas.microsoft.com/office/drawing/2014/main" id="{0B4C8FF2-57E3-DC3E-36BA-5C483ED52513}"/>
              </a:ext>
            </a:extLst>
          </p:cNvPr>
          <p:cNvPicPr>
            <a:picLocks noChangeAspect="1"/>
          </p:cNvPicPr>
          <p:nvPr/>
        </p:nvPicPr>
        <p:blipFill>
          <a:blip r:embed="rId4"/>
          <a:stretch>
            <a:fillRect/>
          </a:stretch>
        </p:blipFill>
        <p:spPr>
          <a:xfrm>
            <a:off x="5548297" y="1391602"/>
            <a:ext cx="3028950" cy="1514475"/>
          </a:xfrm>
          <a:prstGeom prst="rect">
            <a:avLst/>
          </a:prstGeom>
        </p:spPr>
      </p:pic>
      <p:pic>
        <p:nvPicPr>
          <p:cNvPr id="9" name="Afbeelding 8">
            <a:extLst>
              <a:ext uri="{FF2B5EF4-FFF2-40B4-BE49-F238E27FC236}">
                <a16:creationId xmlns:a16="http://schemas.microsoft.com/office/drawing/2014/main" id="{C503F2FF-8823-4615-1327-53D8F78EB753}"/>
              </a:ext>
            </a:extLst>
          </p:cNvPr>
          <p:cNvPicPr>
            <a:picLocks noChangeAspect="1"/>
          </p:cNvPicPr>
          <p:nvPr/>
        </p:nvPicPr>
        <p:blipFill>
          <a:blip r:embed="rId5"/>
          <a:stretch>
            <a:fillRect/>
          </a:stretch>
        </p:blipFill>
        <p:spPr>
          <a:xfrm>
            <a:off x="6220505" y="3934293"/>
            <a:ext cx="2133600" cy="2133600"/>
          </a:xfrm>
          <a:prstGeom prst="rect">
            <a:avLst/>
          </a:prstGeom>
        </p:spPr>
      </p:pic>
    </p:spTree>
    <p:extLst>
      <p:ext uri="{BB962C8B-B14F-4D97-AF65-F5344CB8AC3E}">
        <p14:creationId xmlns:p14="http://schemas.microsoft.com/office/powerpoint/2010/main" val="238595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FEAB3-B4F7-3E2F-010B-77A83251FB85}"/>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C4EB494B-AA35-FB50-36FB-F5E667675E8F}"/>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9EAF777A-DAB4-DB83-1FAB-DE0328494220}"/>
              </a:ext>
            </a:extLst>
          </p:cNvPr>
          <p:cNvSpPr txBox="1"/>
          <p:nvPr/>
        </p:nvSpPr>
        <p:spPr>
          <a:xfrm>
            <a:off x="225083" y="1587586"/>
            <a:ext cx="5444197" cy="1569660"/>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Vogels</a:t>
            </a:r>
          </a:p>
          <a:p>
            <a:pPr marL="342900" indent="-342900">
              <a:buFont typeface="Arial" panose="020B0604020202020204" pitchFamily="34" charset="0"/>
              <a:buChar char="•"/>
            </a:pPr>
            <a:endParaRPr lang="nl-NL" sz="2400" dirty="0"/>
          </a:p>
        </p:txBody>
      </p:sp>
      <p:pic>
        <p:nvPicPr>
          <p:cNvPr id="6" name="Afbeelding 5">
            <a:extLst>
              <a:ext uri="{FF2B5EF4-FFF2-40B4-BE49-F238E27FC236}">
                <a16:creationId xmlns:a16="http://schemas.microsoft.com/office/drawing/2014/main" id="{1E13B673-9AE3-CD86-D340-13EAC72429AA}"/>
              </a:ext>
            </a:extLst>
          </p:cNvPr>
          <p:cNvPicPr>
            <a:picLocks noChangeAspect="1"/>
          </p:cNvPicPr>
          <p:nvPr/>
        </p:nvPicPr>
        <p:blipFill>
          <a:blip r:embed="rId4"/>
          <a:stretch>
            <a:fillRect/>
          </a:stretch>
        </p:blipFill>
        <p:spPr>
          <a:xfrm>
            <a:off x="725909" y="3157246"/>
            <a:ext cx="3076575" cy="2362200"/>
          </a:xfrm>
          <a:prstGeom prst="rect">
            <a:avLst/>
          </a:prstGeom>
        </p:spPr>
      </p:pic>
      <p:sp>
        <p:nvSpPr>
          <p:cNvPr id="2" name="TextBox 15">
            <a:extLst>
              <a:ext uri="{FF2B5EF4-FFF2-40B4-BE49-F238E27FC236}">
                <a16:creationId xmlns:a16="http://schemas.microsoft.com/office/drawing/2014/main" id="{E967C618-99F2-B81E-BAD5-124AEB32D4C8}"/>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2622829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7123-1E9B-6C93-AA25-C7BEF0E49C32}"/>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44692569-BAC7-6B2F-F2BE-9BEE35500E61}"/>
              </a:ext>
            </a:extLst>
          </p:cNvPr>
          <p:cNvPicPr>
            <a:picLocks noChangeAspect="1"/>
          </p:cNvPicPr>
          <p:nvPr/>
        </p:nvPicPr>
        <p:blipFill>
          <a:blip r:embed="rId3"/>
          <a:stretch>
            <a:fillRect/>
          </a:stretch>
        </p:blipFill>
        <p:spPr>
          <a:xfrm>
            <a:off x="6605852" y="-28136"/>
            <a:ext cx="2347163" cy="1079086"/>
          </a:xfrm>
          <a:prstGeom prst="rect">
            <a:avLst/>
          </a:prstGeom>
        </p:spPr>
      </p:pic>
      <p:sp>
        <p:nvSpPr>
          <p:cNvPr id="7" name="Rechthoek 6">
            <a:extLst>
              <a:ext uri="{FF2B5EF4-FFF2-40B4-BE49-F238E27FC236}">
                <a16:creationId xmlns:a16="http://schemas.microsoft.com/office/drawing/2014/main" id="{DA49198A-4B78-E83B-BF8B-04A1A463DA5F}"/>
              </a:ext>
            </a:extLst>
          </p:cNvPr>
          <p:cNvSpPr/>
          <p:nvPr/>
        </p:nvSpPr>
        <p:spPr>
          <a:xfrm>
            <a:off x="4784639" y="5273040"/>
            <a:ext cx="2994794" cy="369332"/>
          </a:xfrm>
          <a:prstGeom prst="rect">
            <a:avLst/>
          </a:prstGeom>
        </p:spPr>
        <p:txBody>
          <a:bodyPr wrap="none">
            <a:spAutoFit/>
          </a:bodyPr>
          <a:lstStyle/>
          <a:p>
            <a:r>
              <a:rPr lang="nl-NL" dirty="0">
                <a:hlinkClick r:id="rId4"/>
              </a:rPr>
              <a:t>https://edepot.wur.nl/260075</a:t>
            </a:r>
            <a:endParaRPr lang="nl-NL" dirty="0"/>
          </a:p>
        </p:txBody>
      </p:sp>
      <p:sp>
        <p:nvSpPr>
          <p:cNvPr id="2" name="TextBox 15">
            <a:extLst>
              <a:ext uri="{FF2B5EF4-FFF2-40B4-BE49-F238E27FC236}">
                <a16:creationId xmlns:a16="http://schemas.microsoft.com/office/drawing/2014/main" id="{B1AC242A-D521-461A-EA9A-EBA24B3207FE}"/>
              </a:ext>
            </a:extLst>
          </p:cNvPr>
          <p:cNvSpPr txBox="1"/>
          <p:nvPr/>
        </p:nvSpPr>
        <p:spPr>
          <a:xfrm>
            <a:off x="603645" y="649185"/>
            <a:ext cx="1934504" cy="461665"/>
          </a:xfrm>
          <a:prstGeom prst="rect">
            <a:avLst/>
          </a:prstGeom>
          <a:noFill/>
        </p:spPr>
        <p:txBody>
          <a:bodyPr wrap="none" rtlCol="0">
            <a:spAutoFit/>
          </a:bodyPr>
          <a:lstStyle/>
          <a:p>
            <a:r>
              <a:rPr lang="nl-NL" sz="2400" dirty="0"/>
              <a:t>Schade vogels</a:t>
            </a:r>
          </a:p>
        </p:txBody>
      </p:sp>
      <p:sp>
        <p:nvSpPr>
          <p:cNvPr id="8" name="Tekstvak 7">
            <a:extLst>
              <a:ext uri="{FF2B5EF4-FFF2-40B4-BE49-F238E27FC236}">
                <a16:creationId xmlns:a16="http://schemas.microsoft.com/office/drawing/2014/main" id="{7A526CC6-0E6C-038F-DA58-17417426FE72}"/>
              </a:ext>
            </a:extLst>
          </p:cNvPr>
          <p:cNvSpPr txBox="1"/>
          <p:nvPr/>
        </p:nvSpPr>
        <p:spPr>
          <a:xfrm>
            <a:off x="738054" y="5273040"/>
            <a:ext cx="4046585" cy="369332"/>
          </a:xfrm>
          <a:prstGeom prst="rect">
            <a:avLst/>
          </a:prstGeom>
          <a:noFill/>
        </p:spPr>
        <p:txBody>
          <a:bodyPr wrap="square" rtlCol="0">
            <a:spAutoFit/>
          </a:bodyPr>
          <a:lstStyle/>
          <a:p>
            <a:r>
              <a:rPr lang="nl-NL" dirty="0"/>
              <a:t>Lees meer over Komkommerbont virus:</a:t>
            </a:r>
          </a:p>
        </p:txBody>
      </p:sp>
      <p:sp>
        <p:nvSpPr>
          <p:cNvPr id="4" name="Tekstvak 3">
            <a:extLst>
              <a:ext uri="{FF2B5EF4-FFF2-40B4-BE49-F238E27FC236}">
                <a16:creationId xmlns:a16="http://schemas.microsoft.com/office/drawing/2014/main" id="{551A4BCB-303F-D8A8-550B-90EB2EAD26A2}"/>
              </a:ext>
            </a:extLst>
          </p:cNvPr>
          <p:cNvSpPr txBox="1"/>
          <p:nvPr/>
        </p:nvSpPr>
        <p:spPr>
          <a:xfrm>
            <a:off x="573024" y="1584960"/>
            <a:ext cx="6412992" cy="3416320"/>
          </a:xfrm>
          <a:prstGeom prst="rect">
            <a:avLst/>
          </a:prstGeom>
          <a:noFill/>
        </p:spPr>
        <p:txBody>
          <a:bodyPr wrap="square" rtlCol="0">
            <a:spAutoFit/>
          </a:bodyPr>
          <a:lstStyle/>
          <a:p>
            <a:r>
              <a:rPr lang="nl-NL" sz="2400" dirty="0"/>
              <a:t>Vogels kunnen op het land flinke schade aanrichten. Ze pikken gewassen als granen, maïs, bollen, fruit en groenten kapot.</a:t>
            </a:r>
          </a:p>
          <a:p>
            <a:endParaRPr lang="nl-NL" sz="2400" dirty="0"/>
          </a:p>
          <a:p>
            <a:r>
              <a:rPr lang="nl-NL" sz="2400" dirty="0"/>
              <a:t>De vogels bevuilen gewassen en trekken (jonge)planten uit potjes.</a:t>
            </a:r>
          </a:p>
          <a:p>
            <a:endParaRPr lang="nl-NL" sz="2400" dirty="0"/>
          </a:p>
          <a:p>
            <a:r>
              <a:rPr lang="nl-NL" sz="2400" dirty="0"/>
              <a:t>Ook is bekent dat vogels het komkommerbont virus kunnen overdragen in kassen</a:t>
            </a:r>
          </a:p>
        </p:txBody>
      </p:sp>
      <p:pic>
        <p:nvPicPr>
          <p:cNvPr id="9" name="Afbeelding 8">
            <a:extLst>
              <a:ext uri="{FF2B5EF4-FFF2-40B4-BE49-F238E27FC236}">
                <a16:creationId xmlns:a16="http://schemas.microsoft.com/office/drawing/2014/main" id="{4940101F-B813-CF29-96A5-DED3C24BD0B8}"/>
              </a:ext>
            </a:extLst>
          </p:cNvPr>
          <p:cNvPicPr>
            <a:picLocks noChangeAspect="1"/>
          </p:cNvPicPr>
          <p:nvPr/>
        </p:nvPicPr>
        <p:blipFill>
          <a:blip r:embed="rId5"/>
          <a:stretch>
            <a:fillRect/>
          </a:stretch>
        </p:blipFill>
        <p:spPr>
          <a:xfrm>
            <a:off x="6121001" y="2523327"/>
            <a:ext cx="2832014" cy="1539586"/>
          </a:xfrm>
          <a:prstGeom prst="rect">
            <a:avLst/>
          </a:prstGeom>
        </p:spPr>
      </p:pic>
    </p:spTree>
    <p:extLst>
      <p:ext uri="{BB962C8B-B14F-4D97-AF65-F5344CB8AC3E}">
        <p14:creationId xmlns:p14="http://schemas.microsoft.com/office/powerpoint/2010/main" val="161742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B03D8-CBE3-FB7E-0E59-836544854FC2}"/>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8ABA5F8B-0DA6-9FE6-2C06-8F2E35134191}"/>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499D33E3-2726-8E76-EAD4-F76BE0824166}"/>
              </a:ext>
            </a:extLst>
          </p:cNvPr>
          <p:cNvSpPr txBox="1"/>
          <p:nvPr/>
        </p:nvSpPr>
        <p:spPr>
          <a:xfrm>
            <a:off x="225083" y="1587586"/>
            <a:ext cx="5444197" cy="1569660"/>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Slakken</a:t>
            </a:r>
          </a:p>
          <a:p>
            <a:pPr marL="342900" indent="-342900">
              <a:buFont typeface="Arial" panose="020B0604020202020204" pitchFamily="34" charset="0"/>
              <a:buChar char="•"/>
            </a:pPr>
            <a:endParaRPr lang="nl-NL" sz="2400" dirty="0"/>
          </a:p>
        </p:txBody>
      </p:sp>
      <p:pic>
        <p:nvPicPr>
          <p:cNvPr id="6" name="Afbeelding 5">
            <a:extLst>
              <a:ext uri="{FF2B5EF4-FFF2-40B4-BE49-F238E27FC236}">
                <a16:creationId xmlns:a16="http://schemas.microsoft.com/office/drawing/2014/main" id="{E79C70DE-B01E-FCFB-3784-3DD168AB1BBE}"/>
              </a:ext>
            </a:extLst>
          </p:cNvPr>
          <p:cNvPicPr>
            <a:picLocks noChangeAspect="1"/>
          </p:cNvPicPr>
          <p:nvPr/>
        </p:nvPicPr>
        <p:blipFill>
          <a:blip r:embed="rId4"/>
          <a:stretch>
            <a:fillRect/>
          </a:stretch>
        </p:blipFill>
        <p:spPr>
          <a:xfrm>
            <a:off x="725909" y="2832295"/>
            <a:ext cx="5715000" cy="3810000"/>
          </a:xfrm>
          <a:prstGeom prst="rect">
            <a:avLst/>
          </a:prstGeom>
        </p:spPr>
      </p:pic>
      <p:sp>
        <p:nvSpPr>
          <p:cNvPr id="2" name="TextBox 15">
            <a:extLst>
              <a:ext uri="{FF2B5EF4-FFF2-40B4-BE49-F238E27FC236}">
                <a16:creationId xmlns:a16="http://schemas.microsoft.com/office/drawing/2014/main" id="{8E4B1E09-D34B-0EA2-92E3-EE9B395BD60F}"/>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1635193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83445-69AA-EC88-766E-6C7517CF67AA}"/>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5BC36F25-A207-8030-DFFB-7575D4A69253}"/>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F18E2353-3E8C-BD9E-B321-D0B6D84C8894}"/>
              </a:ext>
            </a:extLst>
          </p:cNvPr>
          <p:cNvSpPr txBox="1"/>
          <p:nvPr/>
        </p:nvSpPr>
        <p:spPr>
          <a:xfrm>
            <a:off x="225083" y="1587586"/>
            <a:ext cx="7321765" cy="3785652"/>
          </a:xfrm>
          <a:prstGeom prst="rect">
            <a:avLst/>
          </a:prstGeom>
          <a:noFill/>
        </p:spPr>
        <p:txBody>
          <a:bodyPr wrap="square" rtlCol="0">
            <a:spAutoFit/>
          </a:bodyPr>
          <a:lstStyle/>
          <a:p>
            <a:r>
              <a:rPr lang="nl-NL" sz="2400" dirty="0"/>
              <a:t>Slakken zijn nachtdieren, ze verlaten hun schuilplaats bij schemer om op zoek te gaan naar malse hapjes. Een natte ondergrond komt hun daarbij uitstekend van pas.</a:t>
            </a:r>
          </a:p>
          <a:p>
            <a:endParaRPr lang="nl-NL" sz="2400" dirty="0"/>
          </a:p>
          <a:p>
            <a:r>
              <a:rPr lang="nl-NL" sz="2400" dirty="0"/>
              <a:t>Ze laten zich leiden door hun reukorgaan maar het slijmspoor dat ze een vorige keer achterlieten is ook een hulp om hun favoriete plant terug te vinden. </a:t>
            </a:r>
          </a:p>
          <a:p>
            <a:endParaRPr lang="nl-NL" sz="2400" dirty="0"/>
          </a:p>
          <a:p>
            <a:r>
              <a:rPr lang="nl-NL" sz="2400" dirty="0"/>
              <a:t>Ze gedijen bij warme temperaturen. Zodra de grond begint op te warmen in het voorjaar worden ze actief!</a:t>
            </a:r>
          </a:p>
        </p:txBody>
      </p:sp>
      <p:sp>
        <p:nvSpPr>
          <p:cNvPr id="2" name="TextBox 15">
            <a:extLst>
              <a:ext uri="{FF2B5EF4-FFF2-40B4-BE49-F238E27FC236}">
                <a16:creationId xmlns:a16="http://schemas.microsoft.com/office/drawing/2014/main" id="{9BAC4BEF-349C-7270-0EE5-0EB9BB9EFC49}"/>
              </a:ext>
            </a:extLst>
          </p:cNvPr>
          <p:cNvSpPr txBox="1"/>
          <p:nvPr/>
        </p:nvSpPr>
        <p:spPr>
          <a:xfrm>
            <a:off x="390304" y="488271"/>
            <a:ext cx="2734723" cy="461665"/>
          </a:xfrm>
          <a:prstGeom prst="rect">
            <a:avLst/>
          </a:prstGeom>
          <a:noFill/>
        </p:spPr>
        <p:txBody>
          <a:bodyPr wrap="none" rtlCol="0">
            <a:spAutoFit/>
          </a:bodyPr>
          <a:lstStyle/>
          <a:p>
            <a:r>
              <a:rPr lang="nl-NL" sz="2400" dirty="0"/>
              <a:t>Schade door slakken</a:t>
            </a:r>
          </a:p>
        </p:txBody>
      </p:sp>
      <p:pic>
        <p:nvPicPr>
          <p:cNvPr id="4" name="Afbeelding 3">
            <a:extLst>
              <a:ext uri="{FF2B5EF4-FFF2-40B4-BE49-F238E27FC236}">
                <a16:creationId xmlns:a16="http://schemas.microsoft.com/office/drawing/2014/main" id="{32B7DEAD-8EE5-16D9-5CD1-BA7DA8A614BD}"/>
              </a:ext>
            </a:extLst>
          </p:cNvPr>
          <p:cNvPicPr>
            <a:picLocks noChangeAspect="1"/>
          </p:cNvPicPr>
          <p:nvPr/>
        </p:nvPicPr>
        <p:blipFill>
          <a:blip r:embed="rId4"/>
          <a:stretch>
            <a:fillRect/>
          </a:stretch>
        </p:blipFill>
        <p:spPr>
          <a:xfrm>
            <a:off x="6832667" y="5303833"/>
            <a:ext cx="2120348" cy="1414109"/>
          </a:xfrm>
          <a:prstGeom prst="rect">
            <a:avLst/>
          </a:prstGeom>
        </p:spPr>
      </p:pic>
    </p:spTree>
    <p:extLst>
      <p:ext uri="{BB962C8B-B14F-4D97-AF65-F5344CB8AC3E}">
        <p14:creationId xmlns:p14="http://schemas.microsoft.com/office/powerpoint/2010/main" val="1840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51BE2-4BA9-7955-FF6B-5180E7356E78}"/>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5A626A8C-116F-9C0F-C137-1D49B3C65ED5}"/>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A5783283-5D9B-6BEE-F162-404C102D4893}"/>
              </a:ext>
            </a:extLst>
          </p:cNvPr>
          <p:cNvSpPr txBox="1"/>
          <p:nvPr/>
        </p:nvSpPr>
        <p:spPr>
          <a:xfrm>
            <a:off x="225083" y="1587586"/>
            <a:ext cx="7321765" cy="3046988"/>
          </a:xfrm>
          <a:prstGeom prst="rect">
            <a:avLst/>
          </a:prstGeom>
          <a:noFill/>
        </p:spPr>
        <p:txBody>
          <a:bodyPr wrap="square" rtlCol="0">
            <a:spAutoFit/>
          </a:bodyPr>
          <a:lstStyle/>
          <a:p>
            <a:r>
              <a:rPr lang="nl-NL" sz="2400" dirty="0"/>
              <a:t>Slakken zijn hermafrodiet, wat er op neerkomt dat alle slakken eitjes kunnen leggen! Ze zijn zowel mannelijk als vrouwelijk hoewel ze elkaar nog steeds nodig hebben voor de bevruchting. </a:t>
            </a:r>
          </a:p>
          <a:p>
            <a:pPr marL="342900" indent="-342900">
              <a:buFont typeface="Arial" panose="020B0604020202020204" pitchFamily="34" charset="0"/>
              <a:buChar char="•"/>
            </a:pPr>
            <a:endParaRPr lang="nl-NL" sz="2400" dirty="0"/>
          </a:p>
          <a:p>
            <a:r>
              <a:rPr lang="nl-NL" sz="2400" dirty="0"/>
              <a:t>Elke slak kan per keer tot 80 eitjes deponeren en dit wel een vijftal keren op een seizoen.</a:t>
            </a:r>
          </a:p>
          <a:p>
            <a:endParaRPr lang="nl-NL" sz="2400" dirty="0"/>
          </a:p>
        </p:txBody>
      </p:sp>
      <p:sp>
        <p:nvSpPr>
          <p:cNvPr id="2" name="TextBox 15">
            <a:extLst>
              <a:ext uri="{FF2B5EF4-FFF2-40B4-BE49-F238E27FC236}">
                <a16:creationId xmlns:a16="http://schemas.microsoft.com/office/drawing/2014/main" id="{6F22BDF4-7231-440C-2771-8AC7CEE449B4}"/>
              </a:ext>
            </a:extLst>
          </p:cNvPr>
          <p:cNvSpPr txBox="1"/>
          <p:nvPr/>
        </p:nvSpPr>
        <p:spPr>
          <a:xfrm>
            <a:off x="390304" y="488271"/>
            <a:ext cx="2734723" cy="461665"/>
          </a:xfrm>
          <a:prstGeom prst="rect">
            <a:avLst/>
          </a:prstGeom>
          <a:noFill/>
        </p:spPr>
        <p:txBody>
          <a:bodyPr wrap="none" rtlCol="0">
            <a:spAutoFit/>
          </a:bodyPr>
          <a:lstStyle/>
          <a:p>
            <a:r>
              <a:rPr lang="nl-NL" sz="2400" dirty="0"/>
              <a:t>Schade door slakken</a:t>
            </a:r>
          </a:p>
        </p:txBody>
      </p:sp>
      <p:pic>
        <p:nvPicPr>
          <p:cNvPr id="7" name="Afbeelding 6">
            <a:extLst>
              <a:ext uri="{FF2B5EF4-FFF2-40B4-BE49-F238E27FC236}">
                <a16:creationId xmlns:a16="http://schemas.microsoft.com/office/drawing/2014/main" id="{F28862B5-ACC1-E688-48D9-75ED714A61E8}"/>
              </a:ext>
            </a:extLst>
          </p:cNvPr>
          <p:cNvPicPr>
            <a:picLocks noChangeAspect="1"/>
          </p:cNvPicPr>
          <p:nvPr/>
        </p:nvPicPr>
        <p:blipFill>
          <a:blip r:embed="rId4"/>
          <a:stretch>
            <a:fillRect/>
          </a:stretch>
        </p:blipFill>
        <p:spPr>
          <a:xfrm>
            <a:off x="1757665" y="4634574"/>
            <a:ext cx="2857500" cy="1600200"/>
          </a:xfrm>
          <a:prstGeom prst="rect">
            <a:avLst/>
          </a:prstGeom>
        </p:spPr>
      </p:pic>
    </p:spTree>
    <p:extLst>
      <p:ext uri="{BB962C8B-B14F-4D97-AF65-F5344CB8AC3E}">
        <p14:creationId xmlns:p14="http://schemas.microsoft.com/office/powerpoint/2010/main" val="409702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DAE37-BCF7-B61B-3BC1-2B9829C0E2C7}"/>
            </a:ext>
          </a:extLst>
        </p:cNvPr>
        <p:cNvGrpSpPr/>
        <p:nvPr/>
      </p:nvGrpSpPr>
      <p:grpSpPr>
        <a:xfrm>
          <a:off x="0" y="0"/>
          <a:ext cx="0" cy="0"/>
          <a:chOff x="0" y="0"/>
          <a:chExt cx="0" cy="0"/>
        </a:xfrm>
      </p:grpSpPr>
      <p:sp>
        <p:nvSpPr>
          <p:cNvPr id="52226" name="Titel 1">
            <a:extLst>
              <a:ext uri="{FF2B5EF4-FFF2-40B4-BE49-F238E27FC236}">
                <a16:creationId xmlns:a16="http://schemas.microsoft.com/office/drawing/2014/main" id="{22268DE5-EA50-00BE-10ED-4754C736294C}"/>
              </a:ext>
            </a:extLst>
          </p:cNvPr>
          <p:cNvSpPr>
            <a:spLocks noGrp="1"/>
          </p:cNvSpPr>
          <p:nvPr>
            <p:ph type="title" idx="4294967295"/>
          </p:nvPr>
        </p:nvSpPr>
        <p:spPr>
          <a:xfrm>
            <a:off x="2951163" y="92075"/>
            <a:ext cx="6192837" cy="490538"/>
          </a:xfrm>
        </p:spPr>
        <p:txBody>
          <a:bodyPr anchor="t">
            <a:noAutofit/>
          </a:bodyPr>
          <a:lstStyle/>
          <a:p>
            <a:pPr eaLnBrk="1" hangingPunct="1"/>
            <a:r>
              <a:rPr lang="en-US" sz="4000" b="1" dirty="0" err="1">
                <a:solidFill>
                  <a:schemeClr val="bg2">
                    <a:lumMod val="50000"/>
                  </a:schemeClr>
                </a:solidFill>
              </a:rPr>
              <a:t>Slakken</a:t>
            </a:r>
            <a:endParaRPr lang="nl-NL" sz="4000" b="1" dirty="0">
              <a:solidFill>
                <a:schemeClr val="bg2">
                  <a:lumMod val="50000"/>
                </a:schemeClr>
              </a:solidFill>
            </a:endParaRPr>
          </a:p>
        </p:txBody>
      </p:sp>
      <p:sp>
        <p:nvSpPr>
          <p:cNvPr id="52227" name="Tijdelijke aanduiding voor dianummer 3">
            <a:extLst>
              <a:ext uri="{FF2B5EF4-FFF2-40B4-BE49-F238E27FC236}">
                <a16:creationId xmlns:a16="http://schemas.microsoft.com/office/drawing/2014/main" id="{F7C24A97-3410-0422-8B1C-A86C1123E928}"/>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1586E4A3-BE38-431F-9E12-5CF39DADCBEA}" type="slidenum">
              <a:rPr lang="en-US" sz="800">
                <a:solidFill>
                  <a:srgbClr val="969696"/>
                </a:solidFill>
              </a:rPr>
              <a:pPr algn="ctr" eaLnBrk="1" hangingPunct="1"/>
              <a:t>19</a:t>
            </a:fld>
            <a:endParaRPr lang="en-US" sz="800">
              <a:solidFill>
                <a:srgbClr val="969696"/>
              </a:solidFill>
            </a:endParaRPr>
          </a:p>
        </p:txBody>
      </p:sp>
      <p:sp>
        <p:nvSpPr>
          <p:cNvPr id="7" name="Afgeronde rechthoek 6">
            <a:extLst>
              <a:ext uri="{FF2B5EF4-FFF2-40B4-BE49-F238E27FC236}">
                <a16:creationId xmlns:a16="http://schemas.microsoft.com/office/drawing/2014/main" id="{67EA8AC0-0FA6-3C9B-F09D-ABAC17BDECC7}"/>
              </a:ext>
            </a:extLst>
          </p:cNvPr>
          <p:cNvSpPr/>
          <p:nvPr/>
        </p:nvSpPr>
        <p:spPr>
          <a:xfrm>
            <a:off x="675409" y="5699919"/>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Huisjesslak</a:t>
            </a:r>
          </a:p>
        </p:txBody>
      </p:sp>
      <p:sp>
        <p:nvSpPr>
          <p:cNvPr id="8" name="Afgeronde rechthoek 7">
            <a:extLst>
              <a:ext uri="{FF2B5EF4-FFF2-40B4-BE49-F238E27FC236}">
                <a16:creationId xmlns:a16="http://schemas.microsoft.com/office/drawing/2014/main" id="{F85CB9FE-194A-5E17-1352-540D98BEE826}"/>
              </a:ext>
            </a:extLst>
          </p:cNvPr>
          <p:cNvSpPr/>
          <p:nvPr/>
        </p:nvSpPr>
        <p:spPr>
          <a:xfrm>
            <a:off x="5129912" y="5699919"/>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Naaktslak</a:t>
            </a:r>
          </a:p>
        </p:txBody>
      </p:sp>
      <p:pic>
        <p:nvPicPr>
          <p:cNvPr id="7174" name="Picture 6">
            <a:extLst>
              <a:ext uri="{FF2B5EF4-FFF2-40B4-BE49-F238E27FC236}">
                <a16:creationId xmlns:a16="http://schemas.microsoft.com/office/drawing/2014/main" id="{B9968CAD-D01D-CD45-C0B0-82651AB8328B}"/>
              </a:ext>
            </a:extLst>
          </p:cNvPr>
          <p:cNvPicPr>
            <a:picLocks noChangeAspect="1" noChangeArrowheads="1"/>
          </p:cNvPicPr>
          <p:nvPr/>
        </p:nvPicPr>
        <p:blipFill>
          <a:blip r:embed="rId2" cstate="print"/>
          <a:srcRect/>
          <a:stretch>
            <a:fillRect/>
          </a:stretch>
        </p:blipFill>
        <p:spPr bwMode="auto">
          <a:xfrm>
            <a:off x="675409" y="1632837"/>
            <a:ext cx="3151959" cy="3469103"/>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5" name="Picture 7">
            <a:extLst>
              <a:ext uri="{FF2B5EF4-FFF2-40B4-BE49-F238E27FC236}">
                <a16:creationId xmlns:a16="http://schemas.microsoft.com/office/drawing/2014/main" id="{1F9B108A-3405-3E29-A89B-2818806E3025}"/>
              </a:ext>
            </a:extLst>
          </p:cNvPr>
          <p:cNvPicPr>
            <a:picLocks noChangeAspect="1" noChangeArrowheads="1"/>
          </p:cNvPicPr>
          <p:nvPr/>
        </p:nvPicPr>
        <p:blipFill>
          <a:blip r:embed="rId3" cstate="print"/>
          <a:srcRect/>
          <a:stretch>
            <a:fillRect/>
          </a:stretch>
        </p:blipFill>
        <p:spPr bwMode="auto">
          <a:xfrm>
            <a:off x="4981505" y="1613087"/>
            <a:ext cx="3500147" cy="350860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94948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additive="base">
                                        <p:cTn id="7" dur="500" fill="hold"/>
                                        <p:tgtEl>
                                          <p:spTgt spid="7174"/>
                                        </p:tgtEl>
                                        <p:attrNameLst>
                                          <p:attrName>ppt_x</p:attrName>
                                        </p:attrNameLst>
                                      </p:cBhvr>
                                      <p:tavLst>
                                        <p:tav tm="0">
                                          <p:val>
                                            <p:strVal val="#ppt_x"/>
                                          </p:val>
                                        </p:tav>
                                        <p:tav tm="100000">
                                          <p:val>
                                            <p:strVal val="#ppt_x"/>
                                          </p:val>
                                        </p:tav>
                                      </p:tavLst>
                                    </p:anim>
                                    <p:anim calcmode="lin" valueType="num">
                                      <p:cBhvr additive="base">
                                        <p:cTn id="8" dur="500" fill="hold"/>
                                        <p:tgtEl>
                                          <p:spTgt spid="71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5"/>
                                        </p:tgtEl>
                                        <p:attrNameLst>
                                          <p:attrName>style.visibility</p:attrName>
                                        </p:attrNameLst>
                                      </p:cBhvr>
                                      <p:to>
                                        <p:strVal val="visible"/>
                                      </p:to>
                                    </p:set>
                                    <p:anim calcmode="lin" valueType="num">
                                      <p:cBhvr additive="base">
                                        <p:cTn id="11" dur="500" fill="hold"/>
                                        <p:tgtEl>
                                          <p:spTgt spid="7175"/>
                                        </p:tgtEl>
                                        <p:attrNameLst>
                                          <p:attrName>ppt_x</p:attrName>
                                        </p:attrNameLst>
                                      </p:cBhvr>
                                      <p:tavLst>
                                        <p:tav tm="0">
                                          <p:val>
                                            <p:strVal val="#ppt_x"/>
                                          </p:val>
                                        </p:tav>
                                        <p:tav tm="100000">
                                          <p:val>
                                            <p:strVal val="#ppt_x"/>
                                          </p:val>
                                        </p:tav>
                                      </p:tavLst>
                                    </p:anim>
                                    <p:anim calcmode="lin" valueType="num">
                                      <p:cBhvr additive="base">
                                        <p:cTn id="12" dur="500" fill="hold"/>
                                        <p:tgtEl>
                                          <p:spTgt spid="717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63243-4CBF-4C92-A833-E353A87BA17E}"/>
              </a:ext>
            </a:extLst>
          </p:cNvPr>
          <p:cNvSpPr>
            <a:spLocks noGrp="1"/>
          </p:cNvSpPr>
          <p:nvPr>
            <p:ph type="title"/>
          </p:nvPr>
        </p:nvSpPr>
        <p:spPr>
          <a:xfrm>
            <a:off x="1308294" y="274638"/>
            <a:ext cx="7378505" cy="1143000"/>
          </a:xfrm>
        </p:spPr>
        <p:txBody>
          <a:bodyPr/>
          <a:lstStyle/>
          <a:p>
            <a:pPr algn="l"/>
            <a:r>
              <a:rPr lang="nl-NL" dirty="0"/>
              <a:t>Start van de teelt</a:t>
            </a:r>
          </a:p>
        </p:txBody>
      </p:sp>
      <p:pic>
        <p:nvPicPr>
          <p:cNvPr id="4" name="Tijdelijke aanduiding voor inhoud 3">
            <a:extLst>
              <a:ext uri="{FF2B5EF4-FFF2-40B4-BE49-F238E27FC236}">
                <a16:creationId xmlns:a16="http://schemas.microsoft.com/office/drawing/2014/main" id="{6FC07C59-DA1A-48C0-B0AF-036A776FAAA1}"/>
              </a:ext>
            </a:extLst>
          </p:cNvPr>
          <p:cNvPicPr>
            <a:picLocks noGrp="1" noChangeAspect="1"/>
          </p:cNvPicPr>
          <p:nvPr>
            <p:ph idx="1"/>
          </p:nvPr>
        </p:nvPicPr>
        <p:blipFill>
          <a:blip r:embed="rId3"/>
          <a:stretch>
            <a:fillRect/>
          </a:stretch>
        </p:blipFill>
        <p:spPr>
          <a:xfrm>
            <a:off x="6605852" y="0"/>
            <a:ext cx="2347163" cy="1079086"/>
          </a:xfrm>
          <a:prstGeom prst="rect">
            <a:avLst/>
          </a:prstGeom>
        </p:spPr>
      </p:pic>
      <p:sp>
        <p:nvSpPr>
          <p:cNvPr id="3" name="Tekstvak 2">
            <a:extLst>
              <a:ext uri="{FF2B5EF4-FFF2-40B4-BE49-F238E27FC236}">
                <a16:creationId xmlns:a16="http://schemas.microsoft.com/office/drawing/2014/main" id="{C0FDDD23-B85A-4E82-951B-A4C471A648CF}"/>
              </a:ext>
            </a:extLst>
          </p:cNvPr>
          <p:cNvSpPr txBox="1"/>
          <p:nvPr/>
        </p:nvSpPr>
        <p:spPr>
          <a:xfrm>
            <a:off x="717452" y="1603717"/>
            <a:ext cx="8235563" cy="1015663"/>
          </a:xfrm>
          <a:prstGeom prst="rect">
            <a:avLst/>
          </a:prstGeom>
          <a:noFill/>
        </p:spPr>
        <p:txBody>
          <a:bodyPr wrap="square" rtlCol="0">
            <a:spAutoFit/>
          </a:bodyPr>
          <a:lstStyle/>
          <a:p>
            <a:r>
              <a:rPr lang="nl-NL" sz="2400" dirty="0"/>
              <a:t>Programma Periode 3 schooljaar 2023-2024</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p:txBody>
      </p:sp>
      <p:pic>
        <p:nvPicPr>
          <p:cNvPr id="6" name="Afbeelding 5">
            <a:extLst>
              <a:ext uri="{FF2B5EF4-FFF2-40B4-BE49-F238E27FC236}">
                <a16:creationId xmlns:a16="http://schemas.microsoft.com/office/drawing/2014/main" id="{14652FF3-0A2D-0D49-AEA7-567266361BD7}"/>
              </a:ext>
            </a:extLst>
          </p:cNvPr>
          <p:cNvPicPr>
            <a:picLocks noChangeAspect="1"/>
          </p:cNvPicPr>
          <p:nvPr/>
        </p:nvPicPr>
        <p:blipFill>
          <a:blip r:embed="rId4"/>
          <a:stretch>
            <a:fillRect/>
          </a:stretch>
        </p:blipFill>
        <p:spPr>
          <a:xfrm>
            <a:off x="856166" y="1465918"/>
            <a:ext cx="7431668" cy="3926164"/>
          </a:xfrm>
          <a:prstGeom prst="rect">
            <a:avLst/>
          </a:prstGeom>
        </p:spPr>
      </p:pic>
    </p:spTree>
    <p:extLst>
      <p:ext uri="{BB962C8B-B14F-4D97-AF65-F5344CB8AC3E}">
        <p14:creationId xmlns:p14="http://schemas.microsoft.com/office/powerpoint/2010/main" val="3040018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705825EF-0ACC-451A-A4FF-A95B3B668C19}" type="slidenum">
              <a:rPr lang="en-US" sz="800">
                <a:solidFill>
                  <a:srgbClr val="969696"/>
                </a:solidFill>
              </a:rPr>
              <a:pPr algn="ctr" eaLnBrk="1" hangingPunct="1"/>
              <a:t>20</a:t>
            </a:fld>
            <a:endParaRPr lang="en-US" sz="800">
              <a:solidFill>
                <a:srgbClr val="969696"/>
              </a:solidFill>
            </a:endParaRPr>
          </a:p>
        </p:txBody>
      </p:sp>
      <p:sp>
        <p:nvSpPr>
          <p:cNvPr id="7" name="Afgeronde rechthoek 6"/>
          <p:cNvSpPr/>
          <p:nvPr/>
        </p:nvSpPr>
        <p:spPr>
          <a:xfrm>
            <a:off x="852346" y="5775568"/>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Vraatschade</a:t>
            </a:r>
          </a:p>
        </p:txBody>
      </p:sp>
      <p:sp>
        <p:nvSpPr>
          <p:cNvPr id="8" name="Afgeronde rechthoek 7"/>
          <p:cNvSpPr/>
          <p:nvPr/>
        </p:nvSpPr>
        <p:spPr>
          <a:xfrm>
            <a:off x="5278321" y="5775568"/>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Slakken eitjes</a:t>
            </a:r>
          </a:p>
        </p:txBody>
      </p:sp>
      <p:pic>
        <p:nvPicPr>
          <p:cNvPr id="8198" name="Picture 6"/>
          <p:cNvPicPr>
            <a:picLocks noChangeAspect="1" noChangeArrowheads="1"/>
          </p:cNvPicPr>
          <p:nvPr/>
        </p:nvPicPr>
        <p:blipFill>
          <a:blip r:embed="rId2" cstate="print"/>
          <a:srcRect/>
          <a:stretch>
            <a:fillRect/>
          </a:stretch>
        </p:blipFill>
        <p:spPr bwMode="auto">
          <a:xfrm>
            <a:off x="540328" y="1787507"/>
            <a:ext cx="3827368" cy="3618244"/>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9" name="Picture 7"/>
          <p:cNvPicPr>
            <a:picLocks noChangeAspect="1" noChangeArrowheads="1"/>
          </p:cNvPicPr>
          <p:nvPr/>
        </p:nvPicPr>
        <p:blipFill>
          <a:blip r:embed="rId3" cstate="print"/>
          <a:srcRect/>
          <a:stretch>
            <a:fillRect/>
          </a:stretch>
        </p:blipFill>
        <p:spPr bwMode="auto">
          <a:xfrm>
            <a:off x="4788274" y="1787507"/>
            <a:ext cx="3909522" cy="358955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tel 1"/>
          <p:cNvSpPr txBox="1">
            <a:spLocks/>
          </p:cNvSpPr>
          <p:nvPr/>
        </p:nvSpPr>
        <p:spPr bwMode="auto">
          <a:xfrm>
            <a:off x="1353088" y="51958"/>
            <a:ext cx="6192715" cy="49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bg2">
                    <a:lumMod val="50000"/>
                  </a:schemeClr>
                </a:solidFill>
              </a:rPr>
              <a:t>Slakken</a:t>
            </a:r>
            <a:endParaRPr lang="nl-NL" sz="3600" dirty="0">
              <a:solidFill>
                <a:schemeClr val="bg2">
                  <a:lumMod val="50000"/>
                </a:schemeClr>
              </a:solidFill>
            </a:endParaRPr>
          </a:p>
        </p:txBody>
      </p:sp>
    </p:spTree>
    <p:extLst>
      <p:ext uri="{BB962C8B-B14F-4D97-AF65-F5344CB8AC3E}">
        <p14:creationId xmlns:p14="http://schemas.microsoft.com/office/powerpoint/2010/main" val="2453442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ppt_x"/>
                                          </p:val>
                                        </p:tav>
                                        <p:tav tm="100000">
                                          <p:val>
                                            <p:strVal val="#ppt_x"/>
                                          </p:val>
                                        </p:tav>
                                      </p:tavLst>
                                    </p:anim>
                                    <p:anim calcmode="lin" valueType="num">
                                      <p:cBhvr additive="base">
                                        <p:cTn id="8" dur="500" fill="hold"/>
                                        <p:tgtEl>
                                          <p:spTgt spid="81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9"/>
                                        </p:tgtEl>
                                        <p:attrNameLst>
                                          <p:attrName>style.visibility</p:attrName>
                                        </p:attrNameLst>
                                      </p:cBhvr>
                                      <p:to>
                                        <p:strVal val="visible"/>
                                      </p:to>
                                    </p:set>
                                    <p:anim calcmode="lin" valueType="num">
                                      <p:cBhvr additive="base">
                                        <p:cTn id="11" dur="500" fill="hold"/>
                                        <p:tgtEl>
                                          <p:spTgt spid="8199"/>
                                        </p:tgtEl>
                                        <p:attrNameLst>
                                          <p:attrName>ppt_x</p:attrName>
                                        </p:attrNameLst>
                                      </p:cBhvr>
                                      <p:tavLst>
                                        <p:tav tm="0">
                                          <p:val>
                                            <p:strVal val="#ppt_x"/>
                                          </p:val>
                                        </p:tav>
                                        <p:tav tm="100000">
                                          <p:val>
                                            <p:strVal val="#ppt_x"/>
                                          </p:val>
                                        </p:tav>
                                      </p:tavLst>
                                    </p:anim>
                                    <p:anim calcmode="lin" valueType="num">
                                      <p:cBhvr additive="base">
                                        <p:cTn id="12"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24" y="1701474"/>
            <a:ext cx="8735290" cy="318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fgeronde rechthoek 6"/>
          <p:cNvSpPr/>
          <p:nvPr/>
        </p:nvSpPr>
        <p:spPr>
          <a:xfrm>
            <a:off x="748951" y="5567941"/>
            <a:ext cx="8036169"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b="1" dirty="0">
                <a:solidFill>
                  <a:srgbClr val="FFFFFF"/>
                </a:solidFill>
              </a:rPr>
              <a:t>DIT GELDT VOOR ALLE SLAKKENKORRELS</a:t>
            </a:r>
          </a:p>
        </p:txBody>
      </p:sp>
      <p:sp>
        <p:nvSpPr>
          <p:cNvPr id="5" name="Titel 1"/>
          <p:cNvSpPr>
            <a:spLocks noGrp="1"/>
          </p:cNvSpPr>
          <p:nvPr>
            <p:ph type="title"/>
          </p:nvPr>
        </p:nvSpPr>
        <p:spPr>
          <a:xfrm>
            <a:off x="4110455" y="100668"/>
            <a:ext cx="6192715" cy="490539"/>
          </a:xfrm>
        </p:spPr>
        <p:txBody>
          <a:bodyPr anchor="t">
            <a:normAutofit fontScale="90000"/>
          </a:bodyPr>
          <a:lstStyle/>
          <a:p>
            <a:pPr eaLnBrk="1" hangingPunct="1"/>
            <a:r>
              <a:rPr lang="en-US" sz="3600" dirty="0" err="1">
                <a:solidFill>
                  <a:schemeClr val="bg2">
                    <a:lumMod val="50000"/>
                  </a:schemeClr>
                </a:solidFill>
              </a:rPr>
              <a:t>Slakken</a:t>
            </a:r>
            <a:endParaRPr lang="nl-NL" sz="3600" dirty="0">
              <a:solidFill>
                <a:schemeClr val="bg2">
                  <a:lumMod val="50000"/>
                </a:schemeClr>
              </a:solidFill>
            </a:endParaRPr>
          </a:p>
        </p:txBody>
      </p:sp>
    </p:spTree>
    <p:extLst>
      <p:ext uri="{BB962C8B-B14F-4D97-AF65-F5344CB8AC3E}">
        <p14:creationId xmlns:p14="http://schemas.microsoft.com/office/powerpoint/2010/main" val="402060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CD89F-F518-BC8A-C322-EFDAC79A17B0}"/>
            </a:ext>
          </a:extLst>
        </p:cNvPr>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81DC1025-CECC-64EB-6764-23EAAE963C77}"/>
              </a:ext>
            </a:extLst>
          </p:cNvPr>
          <p:cNvSpPr txBox="1">
            <a:spLocks/>
          </p:cNvSpPr>
          <p:nvPr/>
        </p:nvSpPr>
        <p:spPr>
          <a:xfrm>
            <a:off x="725909" y="1499812"/>
            <a:ext cx="5198728" cy="51680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400" dirty="0"/>
              <a:t>Insecten en mijten.</a:t>
            </a:r>
          </a:p>
          <a:p>
            <a:pPr marL="0" indent="0">
              <a:buNone/>
            </a:pPr>
            <a:endParaRPr lang="nl-NL" sz="2400" dirty="0"/>
          </a:p>
          <a:p>
            <a:pPr marL="0" indent="0">
              <a:buNone/>
            </a:pPr>
            <a:r>
              <a:rPr lang="nl-NL" sz="2400" dirty="0"/>
              <a:t>Mijten zijn spinachtigen en hebben 8 poten</a:t>
            </a:r>
          </a:p>
          <a:p>
            <a:pPr marL="0" indent="0">
              <a:buNone/>
            </a:pPr>
            <a:endParaRPr lang="nl-NL" sz="2400" dirty="0"/>
          </a:p>
          <a:p>
            <a:pPr marL="0" indent="0">
              <a:buNone/>
            </a:pPr>
            <a:r>
              <a:rPr lang="nl-NL" sz="2400" dirty="0"/>
              <a:t>Insecten  hebben 6 of minder poten </a:t>
            </a:r>
          </a:p>
        </p:txBody>
      </p:sp>
      <p:pic>
        <p:nvPicPr>
          <p:cNvPr id="6" name="Picture 2">
            <a:extLst>
              <a:ext uri="{FF2B5EF4-FFF2-40B4-BE49-F238E27FC236}">
                <a16:creationId xmlns:a16="http://schemas.microsoft.com/office/drawing/2014/main" id="{ACB57394-8F35-DED4-1F00-CB9D27C7E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160018"/>
            <a:ext cx="2808000" cy="43199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Tijdelijke aanduiding voor inhoud 3">
            <a:extLst>
              <a:ext uri="{FF2B5EF4-FFF2-40B4-BE49-F238E27FC236}">
                <a16:creationId xmlns:a16="http://schemas.microsoft.com/office/drawing/2014/main" id="{1C867CB4-64CC-7AA0-9C8F-4B786DC8B793}"/>
              </a:ext>
            </a:extLst>
          </p:cNvPr>
          <p:cNvPicPr>
            <a:picLocks noChangeAspect="1"/>
          </p:cNvPicPr>
          <p:nvPr/>
        </p:nvPicPr>
        <p:blipFill>
          <a:blip r:embed="rId4"/>
          <a:stretch>
            <a:fillRect/>
          </a:stretch>
        </p:blipFill>
        <p:spPr>
          <a:xfrm>
            <a:off x="6605852" y="-28136"/>
            <a:ext cx="2347163" cy="1079086"/>
          </a:xfrm>
          <a:prstGeom prst="rect">
            <a:avLst/>
          </a:prstGeom>
        </p:spPr>
      </p:pic>
      <p:sp>
        <p:nvSpPr>
          <p:cNvPr id="2" name="TextBox 15">
            <a:extLst>
              <a:ext uri="{FF2B5EF4-FFF2-40B4-BE49-F238E27FC236}">
                <a16:creationId xmlns:a16="http://schemas.microsoft.com/office/drawing/2014/main" id="{5742C65E-BFFC-5160-B272-2859AE2BE75A}"/>
              </a:ext>
            </a:extLst>
          </p:cNvPr>
          <p:cNvSpPr txBox="1"/>
          <p:nvPr/>
        </p:nvSpPr>
        <p:spPr>
          <a:xfrm>
            <a:off x="725908" y="349067"/>
            <a:ext cx="4498219" cy="830997"/>
          </a:xfrm>
          <a:prstGeom prst="rect">
            <a:avLst/>
          </a:prstGeom>
          <a:noFill/>
        </p:spPr>
        <p:txBody>
          <a:bodyPr wrap="none" rtlCol="0">
            <a:spAutoFit/>
          </a:bodyPr>
          <a:lstStyle/>
          <a:p>
            <a:r>
              <a:rPr lang="nl-NL" sz="2400" dirty="0"/>
              <a:t>1. Epidemiologie: </a:t>
            </a:r>
          </a:p>
          <a:p>
            <a:r>
              <a:rPr lang="nl-NL" sz="2400" dirty="0"/>
              <a:t>verspreiding van ziekten en plagen</a:t>
            </a:r>
          </a:p>
        </p:txBody>
      </p:sp>
    </p:spTree>
    <p:extLst>
      <p:ext uri="{BB962C8B-B14F-4D97-AF65-F5344CB8AC3E}">
        <p14:creationId xmlns:p14="http://schemas.microsoft.com/office/powerpoint/2010/main" val="32556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03035-26C0-E8B3-F208-1ECB15A6996C}"/>
            </a:ext>
          </a:extLst>
        </p:cNvPr>
        <p:cNvGrpSpPr/>
        <p:nvPr/>
      </p:nvGrpSpPr>
      <p:grpSpPr>
        <a:xfrm>
          <a:off x="0" y="0"/>
          <a:ext cx="0" cy="0"/>
          <a:chOff x="0" y="0"/>
          <a:chExt cx="0" cy="0"/>
        </a:xfrm>
      </p:grpSpPr>
      <p:sp>
        <p:nvSpPr>
          <p:cNvPr id="26626" name="Tijdelijke aanduiding voor dianummer 3">
            <a:extLst>
              <a:ext uri="{FF2B5EF4-FFF2-40B4-BE49-F238E27FC236}">
                <a16:creationId xmlns:a16="http://schemas.microsoft.com/office/drawing/2014/main" id="{009DBF70-41C2-DBB5-40A2-53633016BE12}"/>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75A60F46-8CC8-4316-A3C7-BB26D1F85AE2}" type="slidenum">
              <a:rPr lang="en-US" sz="800">
                <a:solidFill>
                  <a:srgbClr val="969696"/>
                </a:solidFill>
              </a:rPr>
              <a:pPr algn="ctr" eaLnBrk="1" hangingPunct="1"/>
              <a:t>23</a:t>
            </a:fld>
            <a:endParaRPr lang="en-US" sz="800">
              <a:solidFill>
                <a:srgbClr val="969696"/>
              </a:solidFill>
            </a:endParaRPr>
          </a:p>
        </p:txBody>
      </p:sp>
      <p:sp>
        <p:nvSpPr>
          <p:cNvPr id="7" name="Afgeronde rechthoek 6">
            <a:extLst>
              <a:ext uri="{FF2B5EF4-FFF2-40B4-BE49-F238E27FC236}">
                <a16:creationId xmlns:a16="http://schemas.microsoft.com/office/drawing/2014/main" id="{6029C9BE-E436-0D69-77D9-51D12FB2145A}"/>
              </a:ext>
            </a:extLst>
          </p:cNvPr>
          <p:cNvSpPr/>
          <p:nvPr/>
        </p:nvSpPr>
        <p:spPr>
          <a:xfrm>
            <a:off x="739687" y="5630038"/>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Schuimcicade</a:t>
            </a:r>
          </a:p>
        </p:txBody>
      </p:sp>
      <p:sp>
        <p:nvSpPr>
          <p:cNvPr id="8" name="Afgeronde rechthoek 7">
            <a:extLst>
              <a:ext uri="{FF2B5EF4-FFF2-40B4-BE49-F238E27FC236}">
                <a16:creationId xmlns:a16="http://schemas.microsoft.com/office/drawing/2014/main" id="{9E29CFEE-276A-0717-C7AD-70AC6F5DC956}"/>
              </a:ext>
            </a:extLst>
          </p:cNvPr>
          <p:cNvSpPr/>
          <p:nvPr/>
        </p:nvSpPr>
        <p:spPr>
          <a:xfrm>
            <a:off x="5352925" y="5630038"/>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Mineermot</a:t>
            </a:r>
          </a:p>
        </p:txBody>
      </p:sp>
      <p:pic>
        <p:nvPicPr>
          <p:cNvPr id="25606" name="Picture 6">
            <a:extLst>
              <a:ext uri="{FF2B5EF4-FFF2-40B4-BE49-F238E27FC236}">
                <a16:creationId xmlns:a16="http://schemas.microsoft.com/office/drawing/2014/main" id="{72298AC9-9E67-8CAB-B34C-FBBD3F036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27" y="1670756"/>
            <a:ext cx="3602052" cy="338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a:extLst>
              <a:ext uri="{FF2B5EF4-FFF2-40B4-BE49-F238E27FC236}">
                <a16:creationId xmlns:a16="http://schemas.microsoft.com/office/drawing/2014/main" id="{277A96CE-34DD-4EF4-194E-264BA1077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413" y="1653760"/>
            <a:ext cx="3687843" cy="340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a:extLst>
              <a:ext uri="{FF2B5EF4-FFF2-40B4-BE49-F238E27FC236}">
                <a16:creationId xmlns:a16="http://schemas.microsoft.com/office/drawing/2014/main" id="{BE7EDDE3-EB11-20C4-0E24-1836389B818F}"/>
              </a:ext>
            </a:extLst>
          </p:cNvPr>
          <p:cNvSpPr txBox="1">
            <a:spLocks/>
          </p:cNvSpPr>
          <p:nvPr/>
        </p:nvSpPr>
        <p:spPr bwMode="auto">
          <a:xfrm>
            <a:off x="1772056" y="4"/>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accent4">
                    <a:lumMod val="75000"/>
                    <a:lumOff val="25000"/>
                  </a:schemeClr>
                </a:solidFill>
              </a:rPr>
              <a:t>Insecten</a:t>
            </a:r>
            <a:endParaRPr lang="en-US" sz="3600" dirty="0">
              <a:solidFill>
                <a:schemeClr val="accent4">
                  <a:lumMod val="75000"/>
                  <a:lumOff val="25000"/>
                </a:schemeClr>
              </a:solidFill>
            </a:endParaRPr>
          </a:p>
          <a:p>
            <a:endParaRPr lang="nl-NL" sz="3600" dirty="0">
              <a:solidFill>
                <a:schemeClr val="accent4">
                  <a:lumMod val="75000"/>
                  <a:lumOff val="25000"/>
                </a:schemeClr>
              </a:solidFill>
            </a:endParaRPr>
          </a:p>
        </p:txBody>
      </p:sp>
    </p:spTree>
    <p:extLst>
      <p:ext uri="{BB962C8B-B14F-4D97-AF65-F5344CB8AC3E}">
        <p14:creationId xmlns:p14="http://schemas.microsoft.com/office/powerpoint/2010/main" val="3098435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6E5CD-6A3D-0817-0E26-3EA7D577DB31}"/>
            </a:ext>
          </a:extLst>
        </p:cNvPr>
        <p:cNvGrpSpPr/>
        <p:nvPr/>
      </p:nvGrpSpPr>
      <p:grpSpPr>
        <a:xfrm>
          <a:off x="0" y="0"/>
          <a:ext cx="0" cy="0"/>
          <a:chOff x="0" y="0"/>
          <a:chExt cx="0" cy="0"/>
        </a:xfrm>
      </p:grpSpPr>
      <p:pic>
        <p:nvPicPr>
          <p:cNvPr id="27650" name="Picture 2" descr="rhodo cicade 07">
            <a:extLst>
              <a:ext uri="{FF2B5EF4-FFF2-40B4-BE49-F238E27FC236}">
                <a16:creationId xmlns:a16="http://schemas.microsoft.com/office/drawing/2014/main" id="{345B99A9-CCD0-0484-8B13-BC6A31A7E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18" y="1783780"/>
            <a:ext cx="3647611" cy="3567543"/>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651" name="Picture 3" descr="bloedluis op appel 03">
            <a:extLst>
              <a:ext uri="{FF2B5EF4-FFF2-40B4-BE49-F238E27FC236}">
                <a16:creationId xmlns:a16="http://schemas.microsoft.com/office/drawing/2014/main" id="{9B9BB595-F2BB-9DE4-962F-36416F5A9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695" y="1655939"/>
            <a:ext cx="3990106" cy="3823223"/>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Afgeronde rechthoek 6">
            <a:extLst>
              <a:ext uri="{FF2B5EF4-FFF2-40B4-BE49-F238E27FC236}">
                <a16:creationId xmlns:a16="http://schemas.microsoft.com/office/drawing/2014/main" id="{453C2EB4-89DE-D1A4-12C0-9B43C79A5AE5}"/>
              </a:ext>
            </a:extLst>
          </p:cNvPr>
          <p:cNvSpPr/>
          <p:nvPr/>
        </p:nvSpPr>
        <p:spPr>
          <a:xfrm>
            <a:off x="0" y="5761046"/>
            <a:ext cx="3802675" cy="252413"/>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err="1">
                <a:solidFill>
                  <a:srgbClr val="FFFFFF"/>
                </a:solidFill>
                <a:latin typeface="Helvetica" pitchFamily="34" charset="0"/>
              </a:rPr>
              <a:t>Rhodondendroncicade</a:t>
            </a:r>
            <a:endParaRPr lang="nl-NL" sz="1200" dirty="0">
              <a:solidFill>
                <a:srgbClr val="FFFFFF"/>
              </a:solidFill>
              <a:latin typeface="Helvetica" pitchFamily="34" charset="0"/>
            </a:endParaRPr>
          </a:p>
        </p:txBody>
      </p:sp>
      <p:sp>
        <p:nvSpPr>
          <p:cNvPr id="2" name="Afgeronde rechthoek 6">
            <a:extLst>
              <a:ext uri="{FF2B5EF4-FFF2-40B4-BE49-F238E27FC236}">
                <a16:creationId xmlns:a16="http://schemas.microsoft.com/office/drawing/2014/main" id="{DC114B91-733F-8F17-1FC6-3EB2E008D208}"/>
              </a:ext>
            </a:extLst>
          </p:cNvPr>
          <p:cNvSpPr/>
          <p:nvPr/>
        </p:nvSpPr>
        <p:spPr>
          <a:xfrm>
            <a:off x="4789678" y="5761046"/>
            <a:ext cx="3804139" cy="252413"/>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latin typeface="Helvetica" pitchFamily="34" charset="0"/>
              </a:rPr>
              <a:t>Bloedluis op appel</a:t>
            </a:r>
          </a:p>
        </p:txBody>
      </p:sp>
      <p:sp>
        <p:nvSpPr>
          <p:cNvPr id="8" name="Titel 1">
            <a:extLst>
              <a:ext uri="{FF2B5EF4-FFF2-40B4-BE49-F238E27FC236}">
                <a16:creationId xmlns:a16="http://schemas.microsoft.com/office/drawing/2014/main" id="{F6F22D02-E192-6B2D-1D5E-3B88286D91B5}"/>
              </a:ext>
            </a:extLst>
          </p:cNvPr>
          <p:cNvSpPr txBox="1">
            <a:spLocks/>
          </p:cNvSpPr>
          <p:nvPr/>
        </p:nvSpPr>
        <p:spPr bwMode="auto">
          <a:xfrm>
            <a:off x="1469715" y="4"/>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accent4">
                    <a:lumMod val="75000"/>
                    <a:lumOff val="25000"/>
                  </a:schemeClr>
                </a:solidFill>
              </a:rPr>
              <a:t>Insecten</a:t>
            </a:r>
            <a:endParaRPr lang="en-US" sz="3600" dirty="0">
              <a:solidFill>
                <a:schemeClr val="accent4">
                  <a:lumMod val="75000"/>
                  <a:lumOff val="25000"/>
                </a:schemeClr>
              </a:solidFill>
            </a:endParaRPr>
          </a:p>
          <a:p>
            <a:endParaRPr lang="nl-NL" sz="3600" dirty="0">
              <a:solidFill>
                <a:schemeClr val="accent4">
                  <a:lumMod val="75000"/>
                  <a:lumOff val="25000"/>
                </a:schemeClr>
              </a:solidFill>
            </a:endParaRPr>
          </a:p>
        </p:txBody>
      </p:sp>
    </p:spTree>
    <p:extLst>
      <p:ext uri="{BB962C8B-B14F-4D97-AF65-F5344CB8AC3E}">
        <p14:creationId xmlns:p14="http://schemas.microsoft.com/office/powerpoint/2010/main" val="15226445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209ED-07E7-4275-8A7E-B510B069EB68}"/>
            </a:ext>
          </a:extLst>
        </p:cNvPr>
        <p:cNvGrpSpPr/>
        <p:nvPr/>
      </p:nvGrpSpPr>
      <p:grpSpPr>
        <a:xfrm>
          <a:off x="0" y="0"/>
          <a:ext cx="0" cy="0"/>
          <a:chOff x="0" y="0"/>
          <a:chExt cx="0" cy="0"/>
        </a:xfrm>
      </p:grpSpPr>
      <p:sp>
        <p:nvSpPr>
          <p:cNvPr id="31746" name="Rectangle 2">
            <a:extLst>
              <a:ext uri="{FF2B5EF4-FFF2-40B4-BE49-F238E27FC236}">
                <a16:creationId xmlns:a16="http://schemas.microsoft.com/office/drawing/2014/main" id="{954BC907-E42D-E633-56E7-147068C58308}"/>
              </a:ext>
            </a:extLst>
          </p:cNvPr>
          <p:cNvSpPr>
            <a:spLocks noGrp="1" noChangeArrowheads="1"/>
          </p:cNvSpPr>
          <p:nvPr>
            <p:ph type="title"/>
          </p:nvPr>
        </p:nvSpPr>
        <p:spPr>
          <a:xfrm>
            <a:off x="3575011" y="163808"/>
            <a:ext cx="6192715" cy="490537"/>
          </a:xfrm>
        </p:spPr>
        <p:txBody>
          <a:bodyPr>
            <a:normAutofit fontScale="90000"/>
          </a:bodyPr>
          <a:lstStyle/>
          <a:p>
            <a:pPr eaLnBrk="1" hangingPunct="1"/>
            <a:r>
              <a:rPr lang="nl-NL" sz="3600" dirty="0"/>
              <a:t>Kevers en rupsen</a:t>
            </a:r>
            <a:endParaRPr lang="en-US" sz="3600" dirty="0"/>
          </a:p>
        </p:txBody>
      </p:sp>
      <p:sp>
        <p:nvSpPr>
          <p:cNvPr id="7" name="Afgeronde rechthoek 6">
            <a:extLst>
              <a:ext uri="{FF2B5EF4-FFF2-40B4-BE49-F238E27FC236}">
                <a16:creationId xmlns:a16="http://schemas.microsoft.com/office/drawing/2014/main" id="{1B3FD444-22B6-9A64-E915-CE5638E55C96}"/>
              </a:ext>
            </a:extLst>
          </p:cNvPr>
          <p:cNvSpPr/>
          <p:nvPr/>
        </p:nvSpPr>
        <p:spPr>
          <a:xfrm>
            <a:off x="698723" y="5632019"/>
            <a:ext cx="34319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latin typeface="Helvetica" pitchFamily="34" charset="0"/>
              </a:rPr>
              <a:t>Rupsen</a:t>
            </a:r>
          </a:p>
        </p:txBody>
      </p:sp>
      <p:sp>
        <p:nvSpPr>
          <p:cNvPr id="8" name="Afgeronde rechthoek 7">
            <a:extLst>
              <a:ext uri="{FF2B5EF4-FFF2-40B4-BE49-F238E27FC236}">
                <a16:creationId xmlns:a16="http://schemas.microsoft.com/office/drawing/2014/main" id="{8D2D4E2A-3FF3-A0AC-3943-577B210B70DC}"/>
              </a:ext>
            </a:extLst>
          </p:cNvPr>
          <p:cNvSpPr/>
          <p:nvPr/>
        </p:nvSpPr>
        <p:spPr>
          <a:xfrm>
            <a:off x="5052313" y="5619319"/>
            <a:ext cx="3445119" cy="2651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latin typeface="Helvetica" pitchFamily="34" charset="0"/>
              </a:rPr>
              <a:t>Kevers</a:t>
            </a:r>
          </a:p>
        </p:txBody>
      </p:sp>
      <p:pic>
        <p:nvPicPr>
          <p:cNvPr id="705541" name="Picture 5" descr="rupsen 01">
            <a:extLst>
              <a:ext uri="{FF2B5EF4-FFF2-40B4-BE49-F238E27FC236}">
                <a16:creationId xmlns:a16="http://schemas.microsoft.com/office/drawing/2014/main" id="{48331364-0A3D-9098-EF73-84A528A13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64" y="1754608"/>
            <a:ext cx="3831850" cy="334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542" name="Picture 6" descr="kevers">
            <a:extLst>
              <a:ext uri="{FF2B5EF4-FFF2-40B4-BE49-F238E27FC236}">
                <a16:creationId xmlns:a16="http://schemas.microsoft.com/office/drawing/2014/main" id="{6B841C64-F58E-FEE2-CE0D-7B7A2A651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2166" y="1743943"/>
            <a:ext cx="3865415" cy="335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8428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6CE40-7E2E-8983-A0BE-42804C61E972}"/>
            </a:ext>
          </a:extLst>
        </p:cNvPr>
        <p:cNvGrpSpPr/>
        <p:nvPr/>
      </p:nvGrpSpPr>
      <p:grpSpPr>
        <a:xfrm>
          <a:off x="0" y="0"/>
          <a:ext cx="0" cy="0"/>
          <a:chOff x="0" y="0"/>
          <a:chExt cx="0" cy="0"/>
        </a:xfrm>
      </p:grpSpPr>
      <p:graphicFrame>
        <p:nvGraphicFramePr>
          <p:cNvPr id="32770" name="Object 2">
            <a:extLst>
              <a:ext uri="{FF2B5EF4-FFF2-40B4-BE49-F238E27FC236}">
                <a16:creationId xmlns:a16="http://schemas.microsoft.com/office/drawing/2014/main" id="{23B2BFAA-1E35-3731-5FCD-EEEF2FE53259}"/>
              </a:ext>
            </a:extLst>
          </p:cNvPr>
          <p:cNvGraphicFramePr>
            <a:graphicFrameLocks noChangeAspect="1"/>
          </p:cNvGraphicFramePr>
          <p:nvPr/>
        </p:nvGraphicFramePr>
        <p:xfrm>
          <a:off x="561109" y="1779593"/>
          <a:ext cx="8360157" cy="3716337"/>
        </p:xfrm>
        <a:graphic>
          <a:graphicData uri="http://schemas.openxmlformats.org/presentationml/2006/ole">
            <mc:AlternateContent xmlns:mc="http://schemas.openxmlformats.org/markup-compatibility/2006">
              <mc:Choice xmlns:v="urn:schemas-microsoft-com:vml" Requires="v">
                <p:oleObj name="Worksheet" r:id="rId3" imgW="4581457" imgH="1952535" progId="Excel.Sheet.8">
                  <p:embed/>
                </p:oleObj>
              </mc:Choice>
              <mc:Fallback>
                <p:oleObj name="Worksheet" r:id="rId3" imgW="4581457" imgH="1952535" progId="Excel.Sheet.8">
                  <p:embed/>
                  <p:pic>
                    <p:nvPicPr>
                      <p:cNvPr id="32770" name="Object 2">
                        <a:extLst>
                          <a:ext uri="{FF2B5EF4-FFF2-40B4-BE49-F238E27FC236}">
                            <a16:creationId xmlns:a16="http://schemas.microsoft.com/office/drawing/2014/main" id="{23B2BFAA-1E35-3731-5FCD-EEEF2FE53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09" y="1779593"/>
                        <a:ext cx="8360157" cy="3716337"/>
                      </a:xfrm>
                      <a:prstGeom prst="rect">
                        <a:avLst/>
                      </a:prstGeom>
                      <a:noFill/>
                      <a:ln>
                        <a:noFill/>
                      </a:ln>
                      <a:effectLst/>
                    </p:spPr>
                  </p:pic>
                </p:oleObj>
              </mc:Fallback>
            </mc:AlternateContent>
          </a:graphicData>
        </a:graphic>
      </p:graphicFrame>
      <p:sp>
        <p:nvSpPr>
          <p:cNvPr id="32771" name="Rectangle 3">
            <a:extLst>
              <a:ext uri="{FF2B5EF4-FFF2-40B4-BE49-F238E27FC236}">
                <a16:creationId xmlns:a16="http://schemas.microsoft.com/office/drawing/2014/main" id="{CBEF242E-29F9-3F85-1A1D-9D343EB2D885}"/>
              </a:ext>
            </a:extLst>
          </p:cNvPr>
          <p:cNvSpPr>
            <a:spLocks noChangeArrowheads="1"/>
          </p:cNvSpPr>
          <p:nvPr/>
        </p:nvSpPr>
        <p:spPr bwMode="auto">
          <a:xfrm>
            <a:off x="1764329" y="5921381"/>
            <a:ext cx="202223" cy="150813"/>
          </a:xfrm>
          <a:prstGeom prst="rect">
            <a:avLst/>
          </a:prstGeom>
          <a:solidFill>
            <a:srgbClr val="F40A04"/>
          </a:solidFill>
          <a:ln w="12700">
            <a:solidFill>
              <a:schemeClr val="bg1"/>
            </a:solidFill>
            <a:miter lim="800000"/>
            <a:headEnd/>
            <a:tailEnd/>
          </a:ln>
        </p:spPr>
        <p:txBody>
          <a:bodyPr wrap="none" anchor="ctr"/>
          <a:lstStyle/>
          <a:p>
            <a:endParaRPr lang="nl-NL"/>
          </a:p>
        </p:txBody>
      </p:sp>
      <p:sp>
        <p:nvSpPr>
          <p:cNvPr id="32772" name="Text Box 4">
            <a:extLst>
              <a:ext uri="{FF2B5EF4-FFF2-40B4-BE49-F238E27FC236}">
                <a16:creationId xmlns:a16="http://schemas.microsoft.com/office/drawing/2014/main" id="{82AF6069-6A64-63FA-640F-60A42E346498}"/>
              </a:ext>
            </a:extLst>
          </p:cNvPr>
          <p:cNvSpPr txBox="1">
            <a:spLocks noChangeArrowheads="1"/>
          </p:cNvSpPr>
          <p:nvPr/>
        </p:nvSpPr>
        <p:spPr bwMode="auto">
          <a:xfrm>
            <a:off x="2019306" y="5864228"/>
            <a:ext cx="20310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nl-NL" sz="1400"/>
              <a:t> = Schadelijke periode</a:t>
            </a:r>
            <a:endParaRPr lang="en-US" sz="1400"/>
          </a:p>
        </p:txBody>
      </p:sp>
      <p:sp>
        <p:nvSpPr>
          <p:cNvPr id="32773" name="Rectangle 5">
            <a:extLst>
              <a:ext uri="{FF2B5EF4-FFF2-40B4-BE49-F238E27FC236}">
                <a16:creationId xmlns:a16="http://schemas.microsoft.com/office/drawing/2014/main" id="{D1DF78AE-B4E6-43C5-DB31-A518A1DECEE5}"/>
              </a:ext>
            </a:extLst>
          </p:cNvPr>
          <p:cNvSpPr>
            <a:spLocks noGrp="1" noChangeArrowheads="1"/>
          </p:cNvSpPr>
          <p:nvPr>
            <p:ph type="title"/>
          </p:nvPr>
        </p:nvSpPr>
        <p:spPr>
          <a:xfrm>
            <a:off x="2393868" y="153417"/>
            <a:ext cx="7813431" cy="490537"/>
          </a:xfrm>
          <a:noFill/>
        </p:spPr>
        <p:txBody>
          <a:bodyPr>
            <a:normAutofit fontScale="90000"/>
          </a:bodyPr>
          <a:lstStyle/>
          <a:p>
            <a:pPr eaLnBrk="1" hangingPunct="1"/>
            <a:r>
              <a:rPr lang="nl-NL" sz="3600" dirty="0"/>
              <a:t>Levenscyclus van de taxuskever</a:t>
            </a:r>
            <a:endParaRPr lang="en-US" sz="3600" dirty="0"/>
          </a:p>
        </p:txBody>
      </p:sp>
    </p:spTree>
    <p:extLst>
      <p:ext uri="{BB962C8B-B14F-4D97-AF65-F5344CB8AC3E}">
        <p14:creationId xmlns:p14="http://schemas.microsoft.com/office/powerpoint/2010/main" val="205990923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4305E-C8B0-6A54-FC64-1352B41D455E}"/>
            </a:ext>
          </a:extLst>
        </p:cNvPr>
        <p:cNvGrpSpPr/>
        <p:nvPr/>
      </p:nvGrpSpPr>
      <p:grpSpPr>
        <a:xfrm>
          <a:off x="0" y="0"/>
          <a:ext cx="0" cy="0"/>
          <a:chOff x="0" y="0"/>
          <a:chExt cx="0" cy="0"/>
        </a:xfrm>
      </p:grpSpPr>
      <p:sp>
        <p:nvSpPr>
          <p:cNvPr id="41986" name="Titel 8">
            <a:extLst>
              <a:ext uri="{FF2B5EF4-FFF2-40B4-BE49-F238E27FC236}">
                <a16:creationId xmlns:a16="http://schemas.microsoft.com/office/drawing/2014/main" id="{AF25DAD3-8E8B-D67B-FA6C-7BBC2C02A21F}"/>
              </a:ext>
            </a:extLst>
          </p:cNvPr>
          <p:cNvSpPr>
            <a:spLocks/>
          </p:cNvSpPr>
          <p:nvPr/>
        </p:nvSpPr>
        <p:spPr bwMode="auto">
          <a:xfrm>
            <a:off x="1610426" y="20787"/>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nl-NL" sz="3600" dirty="0">
                <a:solidFill>
                  <a:schemeClr val="bg2">
                    <a:lumMod val="50000"/>
                  </a:schemeClr>
                </a:solidFill>
              </a:rPr>
              <a:t>Hardnekkige insecten</a:t>
            </a:r>
          </a:p>
        </p:txBody>
      </p:sp>
      <p:sp>
        <p:nvSpPr>
          <p:cNvPr id="9" name="Afgeronde rechthoek 7">
            <a:extLst>
              <a:ext uri="{FF2B5EF4-FFF2-40B4-BE49-F238E27FC236}">
                <a16:creationId xmlns:a16="http://schemas.microsoft.com/office/drawing/2014/main" id="{5D5BAF26-D972-DEA8-E38D-F891ECA85B02}"/>
              </a:ext>
            </a:extLst>
          </p:cNvPr>
          <p:cNvSpPr/>
          <p:nvPr/>
        </p:nvSpPr>
        <p:spPr>
          <a:xfrm>
            <a:off x="4917149" y="5752092"/>
            <a:ext cx="3833447"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Kever op berk</a:t>
            </a:r>
          </a:p>
        </p:txBody>
      </p:sp>
      <p:sp>
        <p:nvSpPr>
          <p:cNvPr id="10" name="Afgeronde rechthoek 6">
            <a:extLst>
              <a:ext uri="{FF2B5EF4-FFF2-40B4-BE49-F238E27FC236}">
                <a16:creationId xmlns:a16="http://schemas.microsoft.com/office/drawing/2014/main" id="{E60A05D9-DFAD-F980-B1D4-E979571EF4E3}"/>
              </a:ext>
            </a:extLst>
          </p:cNvPr>
          <p:cNvSpPr/>
          <p:nvPr/>
        </p:nvSpPr>
        <p:spPr>
          <a:xfrm>
            <a:off x="445611" y="5752092"/>
            <a:ext cx="3824655" cy="23177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Kommaschildluis op buxus</a:t>
            </a:r>
          </a:p>
        </p:txBody>
      </p:sp>
      <p:pic>
        <p:nvPicPr>
          <p:cNvPr id="11" name="Picture 5" descr="kommaschildluis op buxus 4">
            <a:extLst>
              <a:ext uri="{FF2B5EF4-FFF2-40B4-BE49-F238E27FC236}">
                <a16:creationId xmlns:a16="http://schemas.microsoft.com/office/drawing/2014/main" id="{44242419-79BA-706A-A6BD-B5FDB624D3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18" y="1739936"/>
            <a:ext cx="4311842" cy="3634371"/>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6" descr="P1000251">
            <a:extLst>
              <a:ext uri="{FF2B5EF4-FFF2-40B4-BE49-F238E27FC236}">
                <a16:creationId xmlns:a16="http://schemas.microsoft.com/office/drawing/2014/main" id="{898E2225-BC3B-0E97-3BE8-097E0F657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311" y="1739936"/>
            <a:ext cx="3866285" cy="3683911"/>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172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41370-EC67-F5B6-9505-0225252A3382}"/>
            </a:ext>
          </a:extLst>
        </p:cNvPr>
        <p:cNvGrpSpPr/>
        <p:nvPr/>
      </p:nvGrpSpPr>
      <p:grpSpPr>
        <a:xfrm>
          <a:off x="0" y="0"/>
          <a:ext cx="0" cy="0"/>
          <a:chOff x="0" y="0"/>
          <a:chExt cx="0" cy="0"/>
        </a:xfrm>
      </p:grpSpPr>
      <p:sp>
        <p:nvSpPr>
          <p:cNvPr id="25603" name="Tijdelijke aanduiding voor dianummer 3">
            <a:extLst>
              <a:ext uri="{FF2B5EF4-FFF2-40B4-BE49-F238E27FC236}">
                <a16:creationId xmlns:a16="http://schemas.microsoft.com/office/drawing/2014/main" id="{A327353C-FAD8-9057-B043-86895FC615CA}"/>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82A0BA3E-D2E5-409A-ADEA-BE8AF540637B}" type="slidenum">
              <a:rPr lang="en-US" sz="800">
                <a:solidFill>
                  <a:srgbClr val="969696"/>
                </a:solidFill>
              </a:rPr>
              <a:pPr algn="ctr" eaLnBrk="1" hangingPunct="1"/>
              <a:t>28</a:t>
            </a:fld>
            <a:endParaRPr lang="en-US" sz="800">
              <a:solidFill>
                <a:srgbClr val="969696"/>
              </a:solidFill>
            </a:endParaRPr>
          </a:p>
        </p:txBody>
      </p:sp>
      <p:sp>
        <p:nvSpPr>
          <p:cNvPr id="7" name="Afgeronde rechthoek 6">
            <a:extLst>
              <a:ext uri="{FF2B5EF4-FFF2-40B4-BE49-F238E27FC236}">
                <a16:creationId xmlns:a16="http://schemas.microsoft.com/office/drawing/2014/main" id="{B54519A1-D61D-6BB6-FEB9-C5217D0CB288}"/>
              </a:ext>
            </a:extLst>
          </p:cNvPr>
          <p:cNvSpPr/>
          <p:nvPr/>
        </p:nvSpPr>
        <p:spPr>
          <a:xfrm>
            <a:off x="426296" y="5377672"/>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Bladluizen</a:t>
            </a:r>
          </a:p>
        </p:txBody>
      </p:sp>
      <p:sp>
        <p:nvSpPr>
          <p:cNvPr id="8" name="Afgeronde rechthoek 7">
            <a:extLst>
              <a:ext uri="{FF2B5EF4-FFF2-40B4-BE49-F238E27FC236}">
                <a16:creationId xmlns:a16="http://schemas.microsoft.com/office/drawing/2014/main" id="{9A9DB1CA-43FF-6A52-5230-E7912691DEFB}"/>
              </a:ext>
            </a:extLst>
          </p:cNvPr>
          <p:cNvSpPr/>
          <p:nvPr/>
        </p:nvSpPr>
        <p:spPr>
          <a:xfrm>
            <a:off x="5183338" y="5332565"/>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Schade bladluizen</a:t>
            </a:r>
          </a:p>
        </p:txBody>
      </p:sp>
      <p:pic>
        <p:nvPicPr>
          <p:cNvPr id="24582" name="Picture 6">
            <a:extLst>
              <a:ext uri="{FF2B5EF4-FFF2-40B4-BE49-F238E27FC236}">
                <a16:creationId xmlns:a16="http://schemas.microsoft.com/office/drawing/2014/main" id="{72AD7851-3967-62E2-F1CD-4152B338B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56" y="1562106"/>
            <a:ext cx="3795613" cy="322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a:extLst>
              <a:ext uri="{FF2B5EF4-FFF2-40B4-BE49-F238E27FC236}">
                <a16:creationId xmlns:a16="http://schemas.microsoft.com/office/drawing/2014/main" id="{44E92980-FBF7-D786-0846-2BA0C86FDF78}"/>
              </a:ext>
            </a:extLst>
          </p:cNvPr>
          <p:cNvSpPr txBox="1">
            <a:spLocks/>
          </p:cNvSpPr>
          <p:nvPr/>
        </p:nvSpPr>
        <p:spPr bwMode="auto">
          <a:xfrm>
            <a:off x="1601672" y="-20781"/>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accent4">
                    <a:lumMod val="75000"/>
                    <a:lumOff val="25000"/>
                  </a:schemeClr>
                </a:solidFill>
              </a:rPr>
              <a:t>Insecten</a:t>
            </a:r>
            <a:endParaRPr lang="en-US" sz="3600" dirty="0">
              <a:solidFill>
                <a:schemeClr val="accent4">
                  <a:lumMod val="75000"/>
                  <a:lumOff val="25000"/>
                </a:schemeClr>
              </a:solidFill>
            </a:endParaRPr>
          </a:p>
          <a:p>
            <a:endParaRPr lang="nl-NL" sz="3600" dirty="0">
              <a:solidFill>
                <a:schemeClr val="accent4">
                  <a:lumMod val="75000"/>
                  <a:lumOff val="25000"/>
                </a:schemeClr>
              </a:solidFill>
            </a:endParaRPr>
          </a:p>
        </p:txBody>
      </p:sp>
      <p:pic>
        <p:nvPicPr>
          <p:cNvPr id="2" name="Afbeelding 1">
            <a:extLst>
              <a:ext uri="{FF2B5EF4-FFF2-40B4-BE49-F238E27FC236}">
                <a16:creationId xmlns:a16="http://schemas.microsoft.com/office/drawing/2014/main" id="{C602E47C-F373-9EEA-E87C-A5CCF88B617B}"/>
              </a:ext>
            </a:extLst>
          </p:cNvPr>
          <p:cNvPicPr>
            <a:picLocks noChangeAspect="1"/>
          </p:cNvPicPr>
          <p:nvPr/>
        </p:nvPicPr>
        <p:blipFill>
          <a:blip r:embed="rId4"/>
          <a:stretch>
            <a:fillRect/>
          </a:stretch>
        </p:blipFill>
        <p:spPr>
          <a:xfrm>
            <a:off x="4918801" y="1691412"/>
            <a:ext cx="3255546" cy="2999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4074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34ABA-CAAF-B74E-C166-0DD3A2AB96E0}"/>
            </a:ext>
          </a:extLst>
        </p:cNvPr>
        <p:cNvGrpSpPr/>
        <p:nvPr/>
      </p:nvGrpSpPr>
      <p:grpSpPr>
        <a:xfrm>
          <a:off x="0" y="0"/>
          <a:ext cx="0" cy="0"/>
          <a:chOff x="0" y="0"/>
          <a:chExt cx="0" cy="0"/>
        </a:xfrm>
      </p:grpSpPr>
      <p:sp>
        <p:nvSpPr>
          <p:cNvPr id="25603" name="Tijdelijke aanduiding voor dianummer 3">
            <a:extLst>
              <a:ext uri="{FF2B5EF4-FFF2-40B4-BE49-F238E27FC236}">
                <a16:creationId xmlns:a16="http://schemas.microsoft.com/office/drawing/2014/main" id="{7992F870-FB63-2808-951D-67E897C8CD53}"/>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82A0BA3E-D2E5-409A-ADEA-BE8AF540637B}" type="slidenum">
              <a:rPr lang="en-US" sz="800">
                <a:solidFill>
                  <a:srgbClr val="969696"/>
                </a:solidFill>
              </a:rPr>
              <a:pPr algn="ctr" eaLnBrk="1" hangingPunct="1"/>
              <a:t>29</a:t>
            </a:fld>
            <a:endParaRPr lang="en-US" sz="800">
              <a:solidFill>
                <a:srgbClr val="969696"/>
              </a:solidFill>
            </a:endParaRPr>
          </a:p>
        </p:txBody>
      </p:sp>
      <p:sp>
        <p:nvSpPr>
          <p:cNvPr id="7" name="Afgeronde rechthoek 6">
            <a:extLst>
              <a:ext uri="{FF2B5EF4-FFF2-40B4-BE49-F238E27FC236}">
                <a16:creationId xmlns:a16="http://schemas.microsoft.com/office/drawing/2014/main" id="{7F865284-5020-D2AE-3A26-37292382E0F0}"/>
              </a:ext>
            </a:extLst>
          </p:cNvPr>
          <p:cNvSpPr/>
          <p:nvPr/>
        </p:nvSpPr>
        <p:spPr>
          <a:xfrm>
            <a:off x="757332" y="5377672"/>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Witte vlieg</a:t>
            </a:r>
          </a:p>
        </p:txBody>
      </p:sp>
      <p:sp>
        <p:nvSpPr>
          <p:cNvPr id="8" name="Afgeronde rechthoek 7">
            <a:extLst>
              <a:ext uri="{FF2B5EF4-FFF2-40B4-BE49-F238E27FC236}">
                <a16:creationId xmlns:a16="http://schemas.microsoft.com/office/drawing/2014/main" id="{2D0CFA86-0389-4EB1-7518-433472583079}"/>
              </a:ext>
            </a:extLst>
          </p:cNvPr>
          <p:cNvSpPr/>
          <p:nvPr/>
        </p:nvSpPr>
        <p:spPr>
          <a:xfrm>
            <a:off x="5183338" y="5332565"/>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Schade Witte vlieg</a:t>
            </a:r>
          </a:p>
        </p:txBody>
      </p:sp>
      <p:pic>
        <p:nvPicPr>
          <p:cNvPr id="24583" name="Picture 7">
            <a:extLst>
              <a:ext uri="{FF2B5EF4-FFF2-40B4-BE49-F238E27FC236}">
                <a16:creationId xmlns:a16="http://schemas.microsoft.com/office/drawing/2014/main" id="{7AA70F7C-36B8-A429-D28C-A7ED93297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296" y="1508126"/>
            <a:ext cx="3731338" cy="321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a:extLst>
              <a:ext uri="{FF2B5EF4-FFF2-40B4-BE49-F238E27FC236}">
                <a16:creationId xmlns:a16="http://schemas.microsoft.com/office/drawing/2014/main" id="{8D903B40-8FE2-85C3-7421-24C87D7063AD}"/>
              </a:ext>
            </a:extLst>
          </p:cNvPr>
          <p:cNvSpPr txBox="1">
            <a:spLocks/>
          </p:cNvSpPr>
          <p:nvPr/>
        </p:nvSpPr>
        <p:spPr bwMode="auto">
          <a:xfrm>
            <a:off x="1601672" y="-20781"/>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accent4">
                    <a:lumMod val="75000"/>
                    <a:lumOff val="25000"/>
                  </a:schemeClr>
                </a:solidFill>
              </a:rPr>
              <a:t>Insecten</a:t>
            </a:r>
            <a:endParaRPr lang="en-US" sz="3600" dirty="0">
              <a:solidFill>
                <a:schemeClr val="accent4">
                  <a:lumMod val="75000"/>
                  <a:lumOff val="25000"/>
                </a:schemeClr>
              </a:solidFill>
            </a:endParaRPr>
          </a:p>
          <a:p>
            <a:endParaRPr lang="nl-NL" sz="3600" dirty="0">
              <a:solidFill>
                <a:schemeClr val="accent4">
                  <a:lumMod val="75000"/>
                  <a:lumOff val="25000"/>
                </a:schemeClr>
              </a:solidFill>
            </a:endParaRPr>
          </a:p>
        </p:txBody>
      </p:sp>
      <p:pic>
        <p:nvPicPr>
          <p:cNvPr id="2" name="Afbeelding 1">
            <a:extLst>
              <a:ext uri="{FF2B5EF4-FFF2-40B4-BE49-F238E27FC236}">
                <a16:creationId xmlns:a16="http://schemas.microsoft.com/office/drawing/2014/main" id="{ABF51FF5-A663-E4FB-9DA7-2452E3D4CD92}"/>
              </a:ext>
            </a:extLst>
          </p:cNvPr>
          <p:cNvPicPr>
            <a:picLocks noChangeAspect="1"/>
          </p:cNvPicPr>
          <p:nvPr/>
        </p:nvPicPr>
        <p:blipFill>
          <a:blip r:embed="rId3"/>
          <a:stretch>
            <a:fillRect/>
          </a:stretch>
        </p:blipFill>
        <p:spPr>
          <a:xfrm>
            <a:off x="4698029" y="1666898"/>
            <a:ext cx="3704559" cy="2878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9849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63243-4CBF-4C92-A833-E353A87BA17E}"/>
              </a:ext>
            </a:extLst>
          </p:cNvPr>
          <p:cNvSpPr>
            <a:spLocks noGrp="1"/>
          </p:cNvSpPr>
          <p:nvPr>
            <p:ph type="title"/>
          </p:nvPr>
        </p:nvSpPr>
        <p:spPr>
          <a:xfrm>
            <a:off x="1308294" y="274638"/>
            <a:ext cx="7378505" cy="1143000"/>
          </a:xfrm>
        </p:spPr>
        <p:txBody>
          <a:bodyPr/>
          <a:lstStyle/>
          <a:p>
            <a:pPr algn="l"/>
            <a:r>
              <a:rPr lang="nl-NL" dirty="0"/>
              <a:t>Start van de teelt</a:t>
            </a:r>
          </a:p>
        </p:txBody>
      </p:sp>
      <p:pic>
        <p:nvPicPr>
          <p:cNvPr id="4" name="Tijdelijke aanduiding voor inhoud 3">
            <a:extLst>
              <a:ext uri="{FF2B5EF4-FFF2-40B4-BE49-F238E27FC236}">
                <a16:creationId xmlns:a16="http://schemas.microsoft.com/office/drawing/2014/main" id="{6FC07C59-DA1A-48C0-B0AF-036A776FAAA1}"/>
              </a:ext>
            </a:extLst>
          </p:cNvPr>
          <p:cNvPicPr>
            <a:picLocks noGrp="1" noChangeAspect="1"/>
          </p:cNvPicPr>
          <p:nvPr>
            <p:ph idx="1"/>
          </p:nvPr>
        </p:nvPicPr>
        <p:blipFill>
          <a:blip r:embed="rId2"/>
          <a:stretch>
            <a:fillRect/>
          </a:stretch>
        </p:blipFill>
        <p:spPr>
          <a:xfrm>
            <a:off x="6605852" y="0"/>
            <a:ext cx="2347163" cy="1079086"/>
          </a:xfrm>
          <a:prstGeom prst="rect">
            <a:avLst/>
          </a:prstGeom>
        </p:spPr>
      </p:pic>
      <p:sp>
        <p:nvSpPr>
          <p:cNvPr id="5" name="Tekstvak 4">
            <a:extLst>
              <a:ext uri="{FF2B5EF4-FFF2-40B4-BE49-F238E27FC236}">
                <a16:creationId xmlns:a16="http://schemas.microsoft.com/office/drawing/2014/main" id="{E27AF96C-4A33-D7FD-1F5E-8EB89B4D8BD5}"/>
              </a:ext>
            </a:extLst>
          </p:cNvPr>
          <p:cNvSpPr txBox="1"/>
          <p:nvPr/>
        </p:nvSpPr>
        <p:spPr>
          <a:xfrm>
            <a:off x="457201" y="1762615"/>
            <a:ext cx="7378505" cy="4062651"/>
          </a:xfrm>
          <a:prstGeom prst="rect">
            <a:avLst/>
          </a:prstGeom>
          <a:noFill/>
        </p:spPr>
        <p:txBody>
          <a:bodyPr wrap="square" rtlCol="0">
            <a:spAutoFit/>
          </a:bodyPr>
          <a:lstStyle/>
          <a:p>
            <a:r>
              <a:rPr lang="nl-NL" sz="2400" dirty="0">
                <a:latin typeface="Arial" panose="020B0604020202020204" pitchFamily="34" charset="0"/>
                <a:cs typeface="Arial" panose="020B0604020202020204" pitchFamily="34" charset="0"/>
              </a:rPr>
              <a:t>Les 2 </a:t>
            </a:r>
            <a:r>
              <a:rPr lang="nl-NL" sz="2400" dirty="0" err="1">
                <a:latin typeface="Arial" panose="020B0604020202020204" pitchFamily="34" charset="0"/>
                <a:cs typeface="Arial" panose="020B0604020202020204" pitchFamily="34" charset="0"/>
              </a:rPr>
              <a:t>Hygiene</a:t>
            </a:r>
            <a:r>
              <a:rPr lang="nl-NL" sz="2400" dirty="0">
                <a:latin typeface="Arial" panose="020B0604020202020204" pitchFamily="34" charset="0"/>
                <a:cs typeface="Arial" panose="020B0604020202020204" pitchFamily="34" charset="0"/>
              </a:rPr>
              <a:t> 2</a:t>
            </a:r>
          </a:p>
          <a:p>
            <a:endParaRPr lang="nl-NL" sz="2400" dirty="0">
              <a:latin typeface="Arial" panose="020B0604020202020204" pitchFamily="34" charset="0"/>
              <a:cs typeface="Arial" panose="020B0604020202020204" pitchFamily="34" charset="0"/>
            </a:endParaRPr>
          </a:p>
          <a:p>
            <a:r>
              <a:rPr lang="nl-NL" sz="2400" dirty="0">
                <a:latin typeface="Arial" panose="020B0604020202020204" pitchFamily="34" charset="0"/>
                <a:cs typeface="Arial" panose="020B0604020202020204" pitchFamily="34" charset="0"/>
              </a:rPr>
              <a:t>Deze les:</a:t>
            </a:r>
          </a:p>
          <a:p>
            <a:endParaRPr lang="nl-NL" sz="2400" dirty="0">
              <a:latin typeface="Arial" panose="020B0604020202020204" pitchFamily="34" charset="0"/>
              <a:cs typeface="Arial" panose="020B0604020202020204" pitchFamily="34" charset="0"/>
            </a:endParaRPr>
          </a:p>
          <a:p>
            <a:pPr marL="457200" indent="-457200">
              <a:buAutoNum type="arabicPeriod"/>
            </a:pPr>
            <a:r>
              <a:rPr lang="nl-NL" sz="2400" dirty="0">
                <a:latin typeface="Arial" panose="020B0604020202020204" pitchFamily="34" charset="0"/>
                <a:cs typeface="Arial" panose="020B0604020202020204" pitchFamily="34" charset="0"/>
              </a:rPr>
              <a:t>Verspreiding &amp; Herkennen van ziektes en plagen</a:t>
            </a:r>
          </a:p>
          <a:p>
            <a:pPr marL="457200" indent="-457200">
              <a:buAutoNum type="arabicPeriod"/>
            </a:pPr>
            <a:r>
              <a:rPr lang="nl-NL" sz="2400" dirty="0">
                <a:latin typeface="Arial" panose="020B0604020202020204" pitchFamily="34" charset="0"/>
                <a:cs typeface="Arial" panose="020B0604020202020204" pitchFamily="34" charset="0"/>
              </a:rPr>
              <a:t>Gebreksverschijnselen</a:t>
            </a:r>
          </a:p>
          <a:p>
            <a:pPr marL="457200" indent="-457200">
              <a:buAutoNum type="arabicPeriod"/>
            </a:pPr>
            <a:r>
              <a:rPr lang="nl-NL" sz="2400" dirty="0">
                <a:latin typeface="Arial" panose="020B0604020202020204" pitchFamily="34" charset="0"/>
                <a:cs typeface="Arial" panose="020B0604020202020204" pitchFamily="34" charset="0"/>
              </a:rPr>
              <a:t>Lesbrief 2</a:t>
            </a:r>
          </a:p>
          <a:p>
            <a:pPr marL="457200" indent="-457200">
              <a:buAutoNum type="arabicPeriod"/>
            </a:pPr>
            <a:endParaRPr lang="nl-NL" sz="2400" dirty="0">
              <a:latin typeface="Arial" panose="020B0604020202020204" pitchFamily="34" charset="0"/>
              <a:cs typeface="Arial" panose="020B0604020202020204" pitchFamily="34" charset="0"/>
            </a:endParaRPr>
          </a:p>
          <a:p>
            <a:pPr marL="457200" indent="-457200">
              <a:buAutoNum type="arabicPeriod"/>
            </a:pPr>
            <a:endParaRPr lang="nl-NL" sz="2400" dirty="0">
              <a:latin typeface="Arial" panose="020B0604020202020204" pitchFamily="34" charset="0"/>
              <a:cs typeface="Arial" panose="020B0604020202020204" pitchFamily="34" charset="0"/>
            </a:endParaRPr>
          </a:p>
          <a:p>
            <a:endParaRPr lang="nl-NL" sz="2400" dirty="0">
              <a:latin typeface="Arial" panose="020B0604020202020204" pitchFamily="34" charset="0"/>
              <a:cs typeface="Arial" panose="020B0604020202020204" pitchFamily="34" charset="0"/>
            </a:endParaRPr>
          </a:p>
          <a:p>
            <a:endParaRPr lang="nl-NL" dirty="0"/>
          </a:p>
        </p:txBody>
      </p:sp>
    </p:spTree>
    <p:extLst>
      <p:ext uri="{BB962C8B-B14F-4D97-AF65-F5344CB8AC3E}">
        <p14:creationId xmlns:p14="http://schemas.microsoft.com/office/powerpoint/2010/main" val="13124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B44EF-BE5F-48E4-807E-27552DDEEB79}"/>
            </a:ext>
          </a:extLst>
        </p:cNvPr>
        <p:cNvGrpSpPr/>
        <p:nvPr/>
      </p:nvGrpSpPr>
      <p:grpSpPr>
        <a:xfrm>
          <a:off x="0" y="0"/>
          <a:ext cx="0" cy="0"/>
          <a:chOff x="0" y="0"/>
          <a:chExt cx="0" cy="0"/>
        </a:xfrm>
      </p:grpSpPr>
      <p:sp>
        <p:nvSpPr>
          <p:cNvPr id="43010" name="Tijdelijke aanduiding voor dianummer 3">
            <a:extLst>
              <a:ext uri="{FF2B5EF4-FFF2-40B4-BE49-F238E27FC236}">
                <a16:creationId xmlns:a16="http://schemas.microsoft.com/office/drawing/2014/main" id="{780CA234-6223-DBFC-992D-6C3EE2027EF9}"/>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8E929371-B229-4A08-9636-A02071AA4C4A}" type="slidenum">
              <a:rPr lang="en-US" sz="800">
                <a:solidFill>
                  <a:srgbClr val="969696"/>
                </a:solidFill>
              </a:rPr>
              <a:pPr algn="ctr" eaLnBrk="1" hangingPunct="1"/>
              <a:t>30</a:t>
            </a:fld>
            <a:endParaRPr lang="en-US" sz="800">
              <a:solidFill>
                <a:srgbClr val="969696"/>
              </a:solidFill>
            </a:endParaRPr>
          </a:p>
        </p:txBody>
      </p:sp>
      <p:sp>
        <p:nvSpPr>
          <p:cNvPr id="43011" name="Titel 1">
            <a:extLst>
              <a:ext uri="{FF2B5EF4-FFF2-40B4-BE49-F238E27FC236}">
                <a16:creationId xmlns:a16="http://schemas.microsoft.com/office/drawing/2014/main" id="{49CDCD95-878F-EB58-9C69-BDC9D76C06C9}"/>
              </a:ext>
            </a:extLst>
          </p:cNvPr>
          <p:cNvSpPr>
            <a:spLocks/>
          </p:cNvSpPr>
          <p:nvPr/>
        </p:nvSpPr>
        <p:spPr bwMode="auto">
          <a:xfrm>
            <a:off x="624260" y="277820"/>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nl-NL" sz="4400">
              <a:solidFill>
                <a:schemeClr val="tx2"/>
              </a:solidFill>
            </a:endParaRPr>
          </a:p>
        </p:txBody>
      </p:sp>
      <p:sp>
        <p:nvSpPr>
          <p:cNvPr id="7" name="Afgeronde rechthoek 6">
            <a:extLst>
              <a:ext uri="{FF2B5EF4-FFF2-40B4-BE49-F238E27FC236}">
                <a16:creationId xmlns:a16="http://schemas.microsoft.com/office/drawing/2014/main" id="{C9AD9435-30AD-FA6A-B650-B2596687C0F1}"/>
              </a:ext>
            </a:extLst>
          </p:cNvPr>
          <p:cNvSpPr/>
          <p:nvPr/>
        </p:nvSpPr>
        <p:spPr>
          <a:xfrm>
            <a:off x="197427" y="5669477"/>
            <a:ext cx="3802675" cy="23177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Schildluis op oleander</a:t>
            </a:r>
          </a:p>
        </p:txBody>
      </p:sp>
      <p:pic>
        <p:nvPicPr>
          <p:cNvPr id="43014" name="Picture 6" descr="schildluis op oleander 01">
            <a:extLst>
              <a:ext uri="{FF2B5EF4-FFF2-40B4-BE49-F238E27FC236}">
                <a16:creationId xmlns:a16="http://schemas.microsoft.com/office/drawing/2014/main" id="{4BFC997D-B10A-B647-D722-0A1D5D863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427" y="1730171"/>
            <a:ext cx="4063248" cy="3610761"/>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015" name="Picture 7" descr="schildluis op oleander 02">
            <a:extLst>
              <a:ext uri="{FF2B5EF4-FFF2-40B4-BE49-F238E27FC236}">
                <a16:creationId xmlns:a16="http://schemas.microsoft.com/office/drawing/2014/main" id="{A7A990CA-8A42-424C-2D53-C9C9F4351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345" y="1696263"/>
            <a:ext cx="4052451" cy="3678575"/>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Afgeronde rechthoek 6">
            <a:extLst>
              <a:ext uri="{FF2B5EF4-FFF2-40B4-BE49-F238E27FC236}">
                <a16:creationId xmlns:a16="http://schemas.microsoft.com/office/drawing/2014/main" id="{9B2615F8-F4C2-17E6-E0C0-4E1FD383953E}"/>
              </a:ext>
            </a:extLst>
          </p:cNvPr>
          <p:cNvSpPr/>
          <p:nvPr/>
        </p:nvSpPr>
        <p:spPr>
          <a:xfrm>
            <a:off x="4769500" y="5669477"/>
            <a:ext cx="3804139" cy="23177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Schildluis op oleander</a:t>
            </a:r>
          </a:p>
        </p:txBody>
      </p:sp>
      <p:sp>
        <p:nvSpPr>
          <p:cNvPr id="9" name="Titel 8">
            <a:extLst>
              <a:ext uri="{FF2B5EF4-FFF2-40B4-BE49-F238E27FC236}">
                <a16:creationId xmlns:a16="http://schemas.microsoft.com/office/drawing/2014/main" id="{38214B2D-6CD7-517A-8560-3B4FC5B349F7}"/>
              </a:ext>
            </a:extLst>
          </p:cNvPr>
          <p:cNvSpPr>
            <a:spLocks/>
          </p:cNvSpPr>
          <p:nvPr/>
        </p:nvSpPr>
        <p:spPr bwMode="auto">
          <a:xfrm>
            <a:off x="2078016" y="32551"/>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nl-NL" sz="3600" dirty="0">
                <a:solidFill>
                  <a:schemeClr val="bg2">
                    <a:lumMod val="50000"/>
                  </a:schemeClr>
                </a:solidFill>
              </a:rPr>
              <a:t>Hardnekkige insecten</a:t>
            </a:r>
          </a:p>
        </p:txBody>
      </p:sp>
    </p:spTree>
    <p:extLst>
      <p:ext uri="{BB962C8B-B14F-4D97-AF65-F5344CB8AC3E}">
        <p14:creationId xmlns:p14="http://schemas.microsoft.com/office/powerpoint/2010/main" val="3011327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ppt_x"/>
                                          </p:val>
                                        </p:tav>
                                        <p:tav tm="100000">
                                          <p:val>
                                            <p:strVal val="#ppt_x"/>
                                          </p:val>
                                        </p:tav>
                                      </p:tavLst>
                                    </p:anim>
                                    <p:anim calcmode="lin" valueType="num">
                                      <p:cBhvr additive="base">
                                        <p:cTn id="8" dur="500" fill="hold"/>
                                        <p:tgtEl>
                                          <p:spTgt spid="430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015"/>
                                        </p:tgtEl>
                                        <p:attrNameLst>
                                          <p:attrName>style.visibility</p:attrName>
                                        </p:attrNameLst>
                                      </p:cBhvr>
                                      <p:to>
                                        <p:strVal val="visible"/>
                                      </p:to>
                                    </p:set>
                                    <p:anim calcmode="lin" valueType="num">
                                      <p:cBhvr additive="base">
                                        <p:cTn id="11" dur="500" fill="hold"/>
                                        <p:tgtEl>
                                          <p:spTgt spid="43015"/>
                                        </p:tgtEl>
                                        <p:attrNameLst>
                                          <p:attrName>ppt_x</p:attrName>
                                        </p:attrNameLst>
                                      </p:cBhvr>
                                      <p:tavLst>
                                        <p:tav tm="0">
                                          <p:val>
                                            <p:strVal val="#ppt_x"/>
                                          </p:val>
                                        </p:tav>
                                        <p:tav tm="100000">
                                          <p:val>
                                            <p:strVal val="#ppt_x"/>
                                          </p:val>
                                        </p:tav>
                                      </p:tavLst>
                                    </p:anim>
                                    <p:anim calcmode="lin" valueType="num">
                                      <p:cBhvr additive="base">
                                        <p:cTn id="12" dur="500" fill="hold"/>
                                        <p:tgtEl>
                                          <p:spTgt spid="430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4A57E-C425-1C5E-378A-4F2157AA2F50}"/>
            </a:ext>
          </a:extLst>
        </p:cNvPr>
        <p:cNvGrpSpPr/>
        <p:nvPr/>
      </p:nvGrpSpPr>
      <p:grpSpPr>
        <a:xfrm>
          <a:off x="0" y="0"/>
          <a:ext cx="0" cy="0"/>
          <a:chOff x="0" y="0"/>
          <a:chExt cx="0" cy="0"/>
        </a:xfrm>
      </p:grpSpPr>
      <p:pic>
        <p:nvPicPr>
          <p:cNvPr id="22531" name="Picture 3" descr="Galmijt in druif 3">
            <a:extLst>
              <a:ext uri="{FF2B5EF4-FFF2-40B4-BE49-F238E27FC236}">
                <a16:creationId xmlns:a16="http://schemas.microsoft.com/office/drawing/2014/main" id="{72701A80-FE22-0373-77C2-E8E56C981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07222" y="2277946"/>
            <a:ext cx="3741962" cy="224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fgeronde rechthoek 6">
            <a:extLst>
              <a:ext uri="{FF2B5EF4-FFF2-40B4-BE49-F238E27FC236}">
                <a16:creationId xmlns:a16="http://schemas.microsoft.com/office/drawing/2014/main" id="{F1F297E8-2734-F24F-4B9E-8AF96CDC0F24}"/>
              </a:ext>
            </a:extLst>
          </p:cNvPr>
          <p:cNvSpPr/>
          <p:nvPr/>
        </p:nvSpPr>
        <p:spPr>
          <a:xfrm>
            <a:off x="551520" y="5786199"/>
            <a:ext cx="3802675" cy="290513"/>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err="1">
                <a:solidFill>
                  <a:srgbClr val="FFFFFF"/>
                </a:solidFill>
              </a:rPr>
              <a:t>Viltmijt</a:t>
            </a:r>
            <a:r>
              <a:rPr lang="nl-NL" sz="1200" dirty="0">
                <a:solidFill>
                  <a:srgbClr val="FFFFFF"/>
                </a:solidFill>
              </a:rPr>
              <a:t> op druif (bovenkant &amp; onderkant)</a:t>
            </a:r>
          </a:p>
        </p:txBody>
      </p:sp>
      <p:pic>
        <p:nvPicPr>
          <p:cNvPr id="22530" name="Picture 2" descr="Galmijt in druif onderkant 02">
            <a:extLst>
              <a:ext uri="{FF2B5EF4-FFF2-40B4-BE49-F238E27FC236}">
                <a16:creationId xmlns:a16="http://schemas.microsoft.com/office/drawing/2014/main" id="{57786BE4-E1F7-F5EE-2B98-87592A16E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46035" y="1967106"/>
            <a:ext cx="3741962" cy="286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fgeronde rechthoek 6">
            <a:extLst>
              <a:ext uri="{FF2B5EF4-FFF2-40B4-BE49-F238E27FC236}">
                <a16:creationId xmlns:a16="http://schemas.microsoft.com/office/drawing/2014/main" id="{B75B18B5-0201-D20E-1AE4-33A599AE0475}"/>
              </a:ext>
            </a:extLst>
          </p:cNvPr>
          <p:cNvSpPr/>
          <p:nvPr/>
        </p:nvSpPr>
        <p:spPr>
          <a:xfrm>
            <a:off x="5738860" y="5786199"/>
            <a:ext cx="3181856" cy="280988"/>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Galmijt (op beuk)</a:t>
            </a:r>
          </a:p>
        </p:txBody>
      </p:sp>
      <p:pic>
        <p:nvPicPr>
          <p:cNvPr id="8" name="Picture 3" descr="beukengalmijt 02">
            <a:extLst>
              <a:ext uri="{FF2B5EF4-FFF2-40B4-BE49-F238E27FC236}">
                <a16:creationId xmlns:a16="http://schemas.microsoft.com/office/drawing/2014/main" id="{01F5F940-950C-382C-5657-19EFBCB4E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13" y="1528175"/>
            <a:ext cx="3480703" cy="374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a:extLst>
              <a:ext uri="{FF2B5EF4-FFF2-40B4-BE49-F238E27FC236}">
                <a16:creationId xmlns:a16="http://schemas.microsoft.com/office/drawing/2014/main" id="{1F46B235-BFD5-4EFB-6E98-F862365F7C0F}"/>
              </a:ext>
            </a:extLst>
          </p:cNvPr>
          <p:cNvSpPr/>
          <p:nvPr/>
        </p:nvSpPr>
        <p:spPr>
          <a:xfrm>
            <a:off x="2831901" y="75112"/>
            <a:ext cx="4207562" cy="646331"/>
          </a:xfrm>
          <a:prstGeom prst="rect">
            <a:avLst/>
          </a:prstGeom>
        </p:spPr>
        <p:txBody>
          <a:bodyPr wrap="none">
            <a:spAutoFit/>
          </a:bodyPr>
          <a:lstStyle/>
          <a:p>
            <a:pPr algn="ctr"/>
            <a:r>
              <a:rPr lang="nl-NL" sz="3600" dirty="0">
                <a:solidFill>
                  <a:schemeClr val="bg2">
                    <a:lumMod val="50000"/>
                  </a:schemeClr>
                </a:solidFill>
              </a:rPr>
              <a:t>Hardnekkige insecten</a:t>
            </a:r>
          </a:p>
        </p:txBody>
      </p:sp>
    </p:spTree>
    <p:extLst>
      <p:ext uri="{BB962C8B-B14F-4D97-AF65-F5344CB8AC3E}">
        <p14:creationId xmlns:p14="http://schemas.microsoft.com/office/powerpoint/2010/main" val="2181243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531"/>
                                        </p:tgtEl>
                                        <p:attrNameLst>
                                          <p:attrName>style.visibility</p:attrName>
                                        </p:attrNameLst>
                                      </p:cBhvr>
                                      <p:to>
                                        <p:strVal val="visible"/>
                                      </p:to>
                                    </p:set>
                                    <p:anim calcmode="lin" valueType="num">
                                      <p:cBhvr additive="base">
                                        <p:cTn id="11" dur="500" fill="hold"/>
                                        <p:tgtEl>
                                          <p:spTgt spid="22531"/>
                                        </p:tgtEl>
                                        <p:attrNameLst>
                                          <p:attrName>ppt_x</p:attrName>
                                        </p:attrNameLst>
                                      </p:cBhvr>
                                      <p:tavLst>
                                        <p:tav tm="0">
                                          <p:val>
                                            <p:strVal val="#ppt_x"/>
                                          </p:val>
                                        </p:tav>
                                        <p:tav tm="100000">
                                          <p:val>
                                            <p:strVal val="#ppt_x"/>
                                          </p:val>
                                        </p:tav>
                                      </p:tavLst>
                                    </p:anim>
                                    <p:anim calcmode="lin" valueType="num">
                                      <p:cBhvr additive="base">
                                        <p:cTn id="12" dur="500" fill="hold"/>
                                        <p:tgtEl>
                                          <p:spTgt spid="225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067F5-F1F7-B5F2-1084-4055293BE3DC}"/>
            </a:ext>
          </a:extLst>
        </p:cNvPr>
        <p:cNvGrpSpPr/>
        <p:nvPr/>
      </p:nvGrpSpPr>
      <p:grpSpPr>
        <a:xfrm>
          <a:off x="0" y="0"/>
          <a:ext cx="0" cy="0"/>
          <a:chOff x="0" y="0"/>
          <a:chExt cx="0" cy="0"/>
        </a:xfrm>
      </p:grpSpPr>
      <p:sp>
        <p:nvSpPr>
          <p:cNvPr id="7" name="Afgeronde rechthoek 6">
            <a:extLst>
              <a:ext uri="{FF2B5EF4-FFF2-40B4-BE49-F238E27FC236}">
                <a16:creationId xmlns:a16="http://schemas.microsoft.com/office/drawing/2014/main" id="{4E9BE006-3243-7431-5617-3B133EAB97E5}"/>
              </a:ext>
            </a:extLst>
          </p:cNvPr>
          <p:cNvSpPr/>
          <p:nvPr/>
        </p:nvSpPr>
        <p:spPr>
          <a:xfrm>
            <a:off x="551520" y="3585271"/>
            <a:ext cx="3802675" cy="290513"/>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Trips</a:t>
            </a:r>
          </a:p>
        </p:txBody>
      </p:sp>
      <p:sp>
        <p:nvSpPr>
          <p:cNvPr id="6" name="Afgeronde rechthoek 6">
            <a:extLst>
              <a:ext uri="{FF2B5EF4-FFF2-40B4-BE49-F238E27FC236}">
                <a16:creationId xmlns:a16="http://schemas.microsoft.com/office/drawing/2014/main" id="{FB6EA994-DF62-8DC7-0B26-9BEC9992C3B6}"/>
              </a:ext>
            </a:extLst>
          </p:cNvPr>
          <p:cNvSpPr/>
          <p:nvPr/>
        </p:nvSpPr>
        <p:spPr>
          <a:xfrm>
            <a:off x="5575089" y="3640762"/>
            <a:ext cx="3181856" cy="280988"/>
          </a:xfrm>
          <a:prstGeom prst="roundRect">
            <a:avLst/>
          </a:prstGeom>
          <a:solidFill>
            <a:srgbClr val="E20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Schade trips</a:t>
            </a:r>
          </a:p>
        </p:txBody>
      </p:sp>
      <p:sp>
        <p:nvSpPr>
          <p:cNvPr id="2" name="Rechthoek 1">
            <a:extLst>
              <a:ext uri="{FF2B5EF4-FFF2-40B4-BE49-F238E27FC236}">
                <a16:creationId xmlns:a16="http://schemas.microsoft.com/office/drawing/2014/main" id="{0C0D2885-2D17-D606-3A67-DB796ED04164}"/>
              </a:ext>
            </a:extLst>
          </p:cNvPr>
          <p:cNvSpPr/>
          <p:nvPr/>
        </p:nvSpPr>
        <p:spPr>
          <a:xfrm>
            <a:off x="2831901" y="75112"/>
            <a:ext cx="4207562" cy="646331"/>
          </a:xfrm>
          <a:prstGeom prst="rect">
            <a:avLst/>
          </a:prstGeom>
        </p:spPr>
        <p:txBody>
          <a:bodyPr wrap="none">
            <a:spAutoFit/>
          </a:bodyPr>
          <a:lstStyle/>
          <a:p>
            <a:pPr algn="ctr"/>
            <a:r>
              <a:rPr lang="nl-NL" sz="3600" dirty="0">
                <a:solidFill>
                  <a:schemeClr val="bg2">
                    <a:lumMod val="50000"/>
                  </a:schemeClr>
                </a:solidFill>
              </a:rPr>
              <a:t>Hardnekkige insecten</a:t>
            </a:r>
          </a:p>
        </p:txBody>
      </p:sp>
      <p:pic>
        <p:nvPicPr>
          <p:cNvPr id="3" name="Afbeelding 2">
            <a:extLst>
              <a:ext uri="{FF2B5EF4-FFF2-40B4-BE49-F238E27FC236}">
                <a16:creationId xmlns:a16="http://schemas.microsoft.com/office/drawing/2014/main" id="{8B300479-9030-BC18-28F0-36C6284C015D}"/>
              </a:ext>
            </a:extLst>
          </p:cNvPr>
          <p:cNvPicPr>
            <a:picLocks noChangeAspect="1"/>
          </p:cNvPicPr>
          <p:nvPr/>
        </p:nvPicPr>
        <p:blipFill>
          <a:blip r:embed="rId2"/>
          <a:stretch>
            <a:fillRect/>
          </a:stretch>
        </p:blipFill>
        <p:spPr>
          <a:xfrm>
            <a:off x="496570" y="1482170"/>
            <a:ext cx="3857625" cy="1456101"/>
          </a:xfrm>
          <a:prstGeom prst="rect">
            <a:avLst/>
          </a:prstGeom>
        </p:spPr>
      </p:pic>
      <p:pic>
        <p:nvPicPr>
          <p:cNvPr id="4" name="Afbeelding 3">
            <a:extLst>
              <a:ext uri="{FF2B5EF4-FFF2-40B4-BE49-F238E27FC236}">
                <a16:creationId xmlns:a16="http://schemas.microsoft.com/office/drawing/2014/main" id="{75569237-E72E-E451-9952-3E4C3CE6F196}"/>
              </a:ext>
            </a:extLst>
          </p:cNvPr>
          <p:cNvPicPr>
            <a:picLocks noChangeAspect="1"/>
          </p:cNvPicPr>
          <p:nvPr/>
        </p:nvPicPr>
        <p:blipFill>
          <a:blip r:embed="rId3"/>
          <a:stretch>
            <a:fillRect/>
          </a:stretch>
        </p:blipFill>
        <p:spPr>
          <a:xfrm>
            <a:off x="5643562" y="1081794"/>
            <a:ext cx="2143125" cy="2143125"/>
          </a:xfrm>
          <a:prstGeom prst="rect">
            <a:avLst/>
          </a:prstGeom>
        </p:spPr>
      </p:pic>
    </p:spTree>
    <p:extLst>
      <p:ext uri="{BB962C8B-B14F-4D97-AF65-F5344CB8AC3E}">
        <p14:creationId xmlns:p14="http://schemas.microsoft.com/office/powerpoint/2010/main" val="799895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617B0-35A9-0E30-632B-72DE42853ED3}"/>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E2878E8E-7574-4C65-0FD3-DABA5C6A696E}"/>
              </a:ext>
            </a:extLst>
          </p:cNvPr>
          <p:cNvSpPr txBox="1"/>
          <p:nvPr/>
        </p:nvSpPr>
        <p:spPr>
          <a:xfrm>
            <a:off x="725909" y="970165"/>
            <a:ext cx="6793206" cy="461665"/>
          </a:xfrm>
          <a:prstGeom prst="rect">
            <a:avLst/>
          </a:prstGeom>
          <a:noFill/>
        </p:spPr>
        <p:txBody>
          <a:bodyPr wrap="none" rtlCol="0">
            <a:spAutoFit/>
          </a:bodyPr>
          <a:lstStyle/>
          <a:p>
            <a:r>
              <a:rPr lang="nl-NL" sz="2400">
                <a:solidFill>
                  <a:srgbClr val="215968"/>
                </a:solidFill>
              </a:rPr>
              <a:t>Determinering ziekten, plagen en andere afwijkingen</a:t>
            </a:r>
            <a:endParaRPr lang="nl-NL" sz="2400" dirty="0">
              <a:solidFill>
                <a:srgbClr val="215968"/>
              </a:solidFill>
            </a:endParaRPr>
          </a:p>
        </p:txBody>
      </p:sp>
      <p:pic>
        <p:nvPicPr>
          <p:cNvPr id="5" name="Tijdelijke aanduiding voor inhoud 3">
            <a:extLst>
              <a:ext uri="{FF2B5EF4-FFF2-40B4-BE49-F238E27FC236}">
                <a16:creationId xmlns:a16="http://schemas.microsoft.com/office/drawing/2014/main" id="{F777FB2B-C354-0942-BF3C-24599718F3B8}"/>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7C7FED9A-0071-4AAE-4389-F9900B9AED62}"/>
              </a:ext>
            </a:extLst>
          </p:cNvPr>
          <p:cNvSpPr txBox="1"/>
          <p:nvPr/>
        </p:nvSpPr>
        <p:spPr>
          <a:xfrm>
            <a:off x="225083" y="1587586"/>
            <a:ext cx="5444197" cy="1200329"/>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Aaltjes</a:t>
            </a:r>
          </a:p>
        </p:txBody>
      </p:sp>
      <p:pic>
        <p:nvPicPr>
          <p:cNvPr id="4" name="Afbeelding 3">
            <a:extLst>
              <a:ext uri="{FF2B5EF4-FFF2-40B4-BE49-F238E27FC236}">
                <a16:creationId xmlns:a16="http://schemas.microsoft.com/office/drawing/2014/main" id="{4666DEC6-D029-8A42-D165-B0BBE6FB4951}"/>
              </a:ext>
            </a:extLst>
          </p:cNvPr>
          <p:cNvPicPr>
            <a:picLocks noChangeAspect="1"/>
          </p:cNvPicPr>
          <p:nvPr/>
        </p:nvPicPr>
        <p:blipFill>
          <a:blip r:embed="rId4"/>
          <a:stretch>
            <a:fillRect/>
          </a:stretch>
        </p:blipFill>
        <p:spPr>
          <a:xfrm>
            <a:off x="725909" y="3062873"/>
            <a:ext cx="6096000" cy="3095625"/>
          </a:xfrm>
          <a:prstGeom prst="rect">
            <a:avLst/>
          </a:prstGeom>
        </p:spPr>
      </p:pic>
      <p:sp>
        <p:nvSpPr>
          <p:cNvPr id="7" name="Rechthoek 6">
            <a:extLst>
              <a:ext uri="{FF2B5EF4-FFF2-40B4-BE49-F238E27FC236}">
                <a16:creationId xmlns:a16="http://schemas.microsoft.com/office/drawing/2014/main" id="{776AD642-4C7C-7CC9-8340-2B4FC1B6D202}"/>
              </a:ext>
            </a:extLst>
          </p:cNvPr>
          <p:cNvSpPr/>
          <p:nvPr/>
        </p:nvSpPr>
        <p:spPr>
          <a:xfrm>
            <a:off x="4122512" y="2220328"/>
            <a:ext cx="4572000" cy="923330"/>
          </a:xfrm>
          <a:prstGeom prst="rect">
            <a:avLst/>
          </a:prstGeom>
        </p:spPr>
        <p:txBody>
          <a:bodyPr>
            <a:spAutoFit/>
          </a:bodyPr>
          <a:lstStyle/>
          <a:p>
            <a:r>
              <a:rPr lang="nl-NL" dirty="0">
                <a:hlinkClick r:id="rId5"/>
              </a:rPr>
              <a:t>https://www.glastuinbouwnederland.nl/nieuws/mogelijke-quarantainestatus-voor-wortelknobbelnematode/pagina/4/</a:t>
            </a:r>
            <a:endParaRPr lang="nl-NL" dirty="0"/>
          </a:p>
        </p:txBody>
      </p:sp>
    </p:spTree>
    <p:extLst>
      <p:ext uri="{BB962C8B-B14F-4D97-AF65-F5344CB8AC3E}">
        <p14:creationId xmlns:p14="http://schemas.microsoft.com/office/powerpoint/2010/main" val="3610672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44AFC-A6A5-E618-A7CF-7540A36FE6E7}"/>
            </a:ext>
          </a:extLst>
        </p:cNvPr>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3C9AD2DB-80FF-1749-BB3A-84116F2330DF}"/>
              </a:ext>
            </a:extLst>
          </p:cNvPr>
          <p:cNvSpPr txBox="1">
            <a:spLocks/>
          </p:cNvSpPr>
          <p:nvPr/>
        </p:nvSpPr>
        <p:spPr>
          <a:xfrm>
            <a:off x="725909" y="1499812"/>
            <a:ext cx="5198728" cy="516809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400" dirty="0"/>
              <a:t>Nematoden</a:t>
            </a:r>
          </a:p>
          <a:p>
            <a:pPr marL="0" indent="0">
              <a:buNone/>
            </a:pPr>
            <a:r>
              <a:rPr lang="nl-NL" sz="2400" dirty="0"/>
              <a:t>Verspreiding door:</a:t>
            </a:r>
          </a:p>
          <a:p>
            <a:pPr marL="0" indent="0">
              <a:buNone/>
            </a:pPr>
            <a:endParaRPr lang="nl-NL" sz="2400" dirty="0"/>
          </a:p>
          <a:p>
            <a:r>
              <a:rPr lang="nl-NL" sz="2400" dirty="0"/>
              <a:t>Besmet plantmateriaal.</a:t>
            </a:r>
          </a:p>
          <a:p>
            <a:r>
              <a:rPr lang="nl-NL" sz="2400" dirty="0"/>
              <a:t>Besmette grond.</a:t>
            </a:r>
          </a:p>
          <a:p>
            <a:r>
              <a:rPr lang="nl-NL" sz="2400" dirty="0"/>
              <a:t>Aanhangende grond.</a:t>
            </a:r>
          </a:p>
          <a:p>
            <a:r>
              <a:rPr lang="nl-NL" sz="2400" dirty="0"/>
              <a:t>Mens en dier.</a:t>
            </a:r>
          </a:p>
        </p:txBody>
      </p:sp>
      <p:pic>
        <p:nvPicPr>
          <p:cNvPr id="6" name="Picture 2">
            <a:extLst>
              <a:ext uri="{FF2B5EF4-FFF2-40B4-BE49-F238E27FC236}">
                <a16:creationId xmlns:a16="http://schemas.microsoft.com/office/drawing/2014/main" id="{839386DA-549B-3F97-BF97-B491BEA971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8384" y="1740030"/>
            <a:ext cx="4006253" cy="3004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Tijdelijke aanduiding voor inhoud 3">
            <a:extLst>
              <a:ext uri="{FF2B5EF4-FFF2-40B4-BE49-F238E27FC236}">
                <a16:creationId xmlns:a16="http://schemas.microsoft.com/office/drawing/2014/main" id="{C4B52CE5-EF00-885C-325A-49D3150923A7}"/>
              </a:ext>
            </a:extLst>
          </p:cNvPr>
          <p:cNvPicPr>
            <a:picLocks noChangeAspect="1"/>
          </p:cNvPicPr>
          <p:nvPr/>
        </p:nvPicPr>
        <p:blipFill>
          <a:blip r:embed="rId4"/>
          <a:stretch>
            <a:fillRect/>
          </a:stretch>
        </p:blipFill>
        <p:spPr>
          <a:xfrm>
            <a:off x="6605852" y="-28136"/>
            <a:ext cx="2347163" cy="1079086"/>
          </a:xfrm>
          <a:prstGeom prst="rect">
            <a:avLst/>
          </a:prstGeom>
        </p:spPr>
      </p:pic>
      <p:sp>
        <p:nvSpPr>
          <p:cNvPr id="2" name="TextBox 15">
            <a:extLst>
              <a:ext uri="{FF2B5EF4-FFF2-40B4-BE49-F238E27FC236}">
                <a16:creationId xmlns:a16="http://schemas.microsoft.com/office/drawing/2014/main" id="{65C7D7E1-F15B-34A9-6627-4ABB3DD259CD}"/>
              </a:ext>
            </a:extLst>
          </p:cNvPr>
          <p:cNvSpPr txBox="1"/>
          <p:nvPr/>
        </p:nvSpPr>
        <p:spPr>
          <a:xfrm>
            <a:off x="725908" y="349067"/>
            <a:ext cx="4799584" cy="461665"/>
          </a:xfrm>
          <a:prstGeom prst="rect">
            <a:avLst/>
          </a:prstGeom>
          <a:noFill/>
        </p:spPr>
        <p:txBody>
          <a:bodyPr wrap="none" rtlCol="0">
            <a:spAutoFit/>
          </a:bodyPr>
          <a:lstStyle/>
          <a:p>
            <a:r>
              <a:rPr lang="nl-NL" sz="2400" dirty="0"/>
              <a:t>1. verspreiding van ziekten en plagen</a:t>
            </a:r>
          </a:p>
        </p:txBody>
      </p:sp>
    </p:spTree>
    <p:extLst>
      <p:ext uri="{BB962C8B-B14F-4D97-AF65-F5344CB8AC3E}">
        <p14:creationId xmlns:p14="http://schemas.microsoft.com/office/powerpoint/2010/main" val="154191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A82F2-6A03-3C19-C218-4DCEBB4D1070}"/>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5CB29E3D-2BB7-1829-B59A-C5A7CC2BBAFA}"/>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A020D287-B95C-EA37-11EE-80EB862BAD1F}"/>
              </a:ext>
            </a:extLst>
          </p:cNvPr>
          <p:cNvSpPr txBox="1"/>
          <p:nvPr/>
        </p:nvSpPr>
        <p:spPr>
          <a:xfrm>
            <a:off x="225083" y="1587586"/>
            <a:ext cx="5444197" cy="1200329"/>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Schimmels</a:t>
            </a:r>
          </a:p>
        </p:txBody>
      </p:sp>
      <p:pic>
        <p:nvPicPr>
          <p:cNvPr id="6" name="Afbeelding 5">
            <a:extLst>
              <a:ext uri="{FF2B5EF4-FFF2-40B4-BE49-F238E27FC236}">
                <a16:creationId xmlns:a16="http://schemas.microsoft.com/office/drawing/2014/main" id="{78016932-37C3-BE48-0424-3B8C762D670E}"/>
              </a:ext>
            </a:extLst>
          </p:cNvPr>
          <p:cNvPicPr>
            <a:picLocks noChangeAspect="1"/>
          </p:cNvPicPr>
          <p:nvPr/>
        </p:nvPicPr>
        <p:blipFill>
          <a:blip r:embed="rId4"/>
          <a:stretch>
            <a:fillRect/>
          </a:stretch>
        </p:blipFill>
        <p:spPr>
          <a:xfrm>
            <a:off x="1630092" y="2943671"/>
            <a:ext cx="5332535" cy="3537248"/>
          </a:xfrm>
          <a:prstGeom prst="rect">
            <a:avLst/>
          </a:prstGeom>
        </p:spPr>
      </p:pic>
      <p:sp>
        <p:nvSpPr>
          <p:cNvPr id="2" name="TextBox 15">
            <a:extLst>
              <a:ext uri="{FF2B5EF4-FFF2-40B4-BE49-F238E27FC236}">
                <a16:creationId xmlns:a16="http://schemas.microsoft.com/office/drawing/2014/main" id="{1A24D6CC-6F56-4D45-8225-F5588BDB6C7A}"/>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3052407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313749EF-4C0F-4013-B281-36226B3A8DBD}" type="slidenum">
              <a:rPr lang="en-US" sz="800">
                <a:solidFill>
                  <a:srgbClr val="969696"/>
                </a:solidFill>
              </a:rPr>
              <a:pPr algn="ctr" eaLnBrk="1" hangingPunct="1"/>
              <a:t>36</a:t>
            </a:fld>
            <a:endParaRPr lang="en-US" sz="800">
              <a:solidFill>
                <a:srgbClr val="969696"/>
              </a:solidFill>
            </a:endParaRPr>
          </a:p>
        </p:txBody>
      </p:sp>
      <p:grpSp>
        <p:nvGrpSpPr>
          <p:cNvPr id="6147" name="Group 3"/>
          <p:cNvGrpSpPr>
            <a:grpSpLocks/>
          </p:cNvGrpSpPr>
          <p:nvPr/>
        </p:nvGrpSpPr>
        <p:grpSpPr bwMode="auto">
          <a:xfrm>
            <a:off x="659428" y="2516188"/>
            <a:ext cx="2001715" cy="1992312"/>
            <a:chOff x="1063" y="1171"/>
            <a:chExt cx="1261" cy="1255"/>
          </a:xfrm>
        </p:grpSpPr>
        <p:pic>
          <p:nvPicPr>
            <p:cNvPr id="6176" name="Picture 4" descr="Pilzkrankhei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 y="1171"/>
              <a:ext cx="1222" cy="97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6177" name="Text Box 5"/>
            <p:cNvSpPr txBox="1">
              <a:spLocks noChangeArrowheads="1"/>
            </p:cNvSpPr>
            <p:nvPr/>
          </p:nvSpPr>
          <p:spPr bwMode="auto">
            <a:xfrm>
              <a:off x="1063" y="2152"/>
              <a:ext cx="1261" cy="274"/>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1200" b="1">
                  <a:ea typeface="Verdana" pitchFamily="34" charset="0"/>
                  <a:cs typeface="Arial" charset="0"/>
                </a:rPr>
                <a:t>Contact</a:t>
              </a:r>
            </a:p>
          </p:txBody>
        </p:sp>
      </p:grpSp>
      <p:grpSp>
        <p:nvGrpSpPr>
          <p:cNvPr id="6148" name="Group 6"/>
          <p:cNvGrpSpPr>
            <a:grpSpLocks/>
          </p:cNvGrpSpPr>
          <p:nvPr/>
        </p:nvGrpSpPr>
        <p:grpSpPr bwMode="auto">
          <a:xfrm>
            <a:off x="6372964" y="2528892"/>
            <a:ext cx="2039815" cy="1998663"/>
            <a:chOff x="1065" y="2595"/>
            <a:chExt cx="1267" cy="1259"/>
          </a:xfrm>
        </p:grpSpPr>
        <p:pic>
          <p:nvPicPr>
            <p:cNvPr id="6174" name="Picture 7" descr="Pilzkrankhei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 y="2595"/>
              <a:ext cx="1222" cy="97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6175" name="Text Box 8"/>
            <p:cNvSpPr txBox="1">
              <a:spLocks noChangeArrowheads="1"/>
            </p:cNvSpPr>
            <p:nvPr/>
          </p:nvSpPr>
          <p:spPr bwMode="auto">
            <a:xfrm>
              <a:off x="1065" y="3592"/>
              <a:ext cx="1267" cy="262"/>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1200" b="1">
                  <a:ea typeface="Verdana" pitchFamily="34" charset="0"/>
                  <a:cs typeface="Arial" charset="0"/>
                </a:rPr>
                <a:t>Hechting &amp; Infectie</a:t>
              </a:r>
            </a:p>
          </p:txBody>
        </p:sp>
      </p:grpSp>
      <p:sp>
        <p:nvSpPr>
          <p:cNvPr id="16389" name="Text Box 9"/>
          <p:cNvSpPr txBox="1">
            <a:spLocks noChangeArrowheads="1"/>
          </p:cNvSpPr>
          <p:nvPr/>
        </p:nvSpPr>
        <p:spPr bwMode="auto">
          <a:xfrm>
            <a:off x="700459" y="2278064"/>
            <a:ext cx="1941635" cy="254044"/>
          </a:xfrm>
          <a:prstGeom prst="rect">
            <a:avLst/>
          </a:prstGeom>
          <a:solidFill>
            <a:schemeClr val="accent1"/>
          </a:solidFill>
          <a:ln w="12700">
            <a:noFill/>
            <a:miter lim="800000"/>
            <a:headEnd/>
            <a:tailEnd/>
          </a:ln>
        </p:spPr>
        <p:txBody>
          <a:bodyPr>
            <a:spAutoFit/>
          </a:bodyPr>
          <a:lstStyle/>
          <a:p>
            <a:pPr algn="ctr" defTabSz="761981" eaLnBrk="0" hangingPunct="0">
              <a:defRPr/>
            </a:pPr>
            <a:r>
              <a:rPr lang="de-DE" sz="1051" b="1" i="1" dirty="0">
                <a:latin typeface="Arial" pitchFamily="34" charset="0"/>
                <a:ea typeface="Verdana" pitchFamily="34" charset="0"/>
                <a:cs typeface="Arial" pitchFamily="34" charset="0"/>
              </a:rPr>
              <a:t>Schimmelsporen</a:t>
            </a:r>
            <a:endParaRPr lang="de-DE" sz="1400" b="1" i="1" dirty="0">
              <a:latin typeface="Arial" pitchFamily="34" charset="0"/>
              <a:ea typeface="Verdana" pitchFamily="34" charset="0"/>
              <a:cs typeface="Arial" pitchFamily="34" charset="0"/>
            </a:endParaRPr>
          </a:p>
        </p:txBody>
      </p:sp>
      <p:sp>
        <p:nvSpPr>
          <p:cNvPr id="16390" name="Text Box 10"/>
          <p:cNvSpPr txBox="1">
            <a:spLocks noChangeArrowheads="1"/>
          </p:cNvSpPr>
          <p:nvPr/>
        </p:nvSpPr>
        <p:spPr bwMode="auto">
          <a:xfrm>
            <a:off x="6392012" y="2278064"/>
            <a:ext cx="2001715" cy="254044"/>
          </a:xfrm>
          <a:prstGeom prst="rect">
            <a:avLst/>
          </a:prstGeom>
          <a:solidFill>
            <a:schemeClr val="accent1"/>
          </a:solidFill>
          <a:ln w="12700">
            <a:noFill/>
            <a:miter lim="800000"/>
            <a:headEnd/>
            <a:tailEnd/>
          </a:ln>
        </p:spPr>
        <p:txBody>
          <a:bodyPr>
            <a:spAutoFit/>
          </a:bodyPr>
          <a:lstStyle/>
          <a:p>
            <a:pPr algn="ctr" defTabSz="761981" eaLnBrk="0" hangingPunct="0">
              <a:defRPr/>
            </a:pPr>
            <a:r>
              <a:rPr lang="de-DE" sz="1051" b="1" i="1" dirty="0" err="1">
                <a:latin typeface="Arial" pitchFamily="34" charset="0"/>
                <a:ea typeface="Verdana" pitchFamily="34" charset="0"/>
                <a:cs typeface="Arial" pitchFamily="34" charset="0"/>
              </a:rPr>
              <a:t>Kiembuis</a:t>
            </a:r>
            <a:endParaRPr lang="de-DE" sz="1051" b="1" i="1" dirty="0">
              <a:latin typeface="Arial" pitchFamily="34" charset="0"/>
              <a:ea typeface="Verdana" pitchFamily="34" charset="0"/>
              <a:cs typeface="Arial" pitchFamily="34" charset="0"/>
            </a:endParaRPr>
          </a:p>
        </p:txBody>
      </p:sp>
      <p:sp>
        <p:nvSpPr>
          <p:cNvPr id="16391" name="Line 11"/>
          <p:cNvSpPr>
            <a:spLocks noChangeShapeType="1"/>
          </p:cNvSpPr>
          <p:nvPr/>
        </p:nvSpPr>
        <p:spPr bwMode="auto">
          <a:xfrm>
            <a:off x="1364276" y="2601916"/>
            <a:ext cx="323851" cy="323851"/>
          </a:xfrm>
          <a:prstGeom prst="line">
            <a:avLst/>
          </a:prstGeom>
          <a:noFill/>
          <a:ln w="38100">
            <a:solidFill>
              <a:srgbClr val="FF0000"/>
            </a:solidFill>
            <a:round/>
            <a:headEnd/>
            <a:tailEnd type="triangle" w="med" len="me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392" name="Line 12"/>
          <p:cNvSpPr>
            <a:spLocks noChangeShapeType="1"/>
          </p:cNvSpPr>
          <p:nvPr/>
        </p:nvSpPr>
        <p:spPr bwMode="auto">
          <a:xfrm flipH="1">
            <a:off x="7725511" y="2613029"/>
            <a:ext cx="196363" cy="336551"/>
          </a:xfrm>
          <a:prstGeom prst="line">
            <a:avLst/>
          </a:prstGeom>
          <a:noFill/>
          <a:ln w="38100">
            <a:solidFill>
              <a:srgbClr val="FF0000"/>
            </a:solidFill>
            <a:round/>
            <a:headEnd/>
            <a:tailEnd type="triangle" w="med" len="med"/>
          </a:ln>
        </p:spPr>
        <p:txBody>
          <a:bodyPr wrap="none" anchor="ctr"/>
          <a:lstStyle/>
          <a:p>
            <a:pPr>
              <a:defRPr/>
            </a:pPr>
            <a:endParaRPr lang="nl-NL" sz="1051">
              <a:latin typeface="Arial" pitchFamily="34" charset="0"/>
              <a:ea typeface="Verdana" pitchFamily="34" charset="0"/>
              <a:cs typeface="Arial" pitchFamily="34" charset="0"/>
            </a:endParaRPr>
          </a:p>
        </p:txBody>
      </p:sp>
      <p:grpSp>
        <p:nvGrpSpPr>
          <p:cNvPr id="6153" name="Group 13"/>
          <p:cNvGrpSpPr>
            <a:grpSpLocks/>
          </p:cNvGrpSpPr>
          <p:nvPr/>
        </p:nvGrpSpPr>
        <p:grpSpPr bwMode="auto">
          <a:xfrm>
            <a:off x="3569681" y="2532069"/>
            <a:ext cx="2004647" cy="2003425"/>
            <a:chOff x="2542" y="1164"/>
            <a:chExt cx="1263" cy="1262"/>
          </a:xfrm>
        </p:grpSpPr>
        <p:pic>
          <p:nvPicPr>
            <p:cNvPr id="6172" name="Picture 14" descr="Pilzkrankhei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8" y="1164"/>
              <a:ext cx="1210" cy="97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6173" name="Text Box 15"/>
            <p:cNvSpPr txBox="1">
              <a:spLocks noChangeArrowheads="1"/>
            </p:cNvSpPr>
            <p:nvPr/>
          </p:nvSpPr>
          <p:spPr bwMode="auto">
            <a:xfrm>
              <a:off x="2542" y="2152"/>
              <a:ext cx="1263" cy="274"/>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1200" b="1">
                  <a:ea typeface="Verdana" pitchFamily="34" charset="0"/>
                  <a:cs typeface="Arial" charset="0"/>
                </a:rPr>
                <a:t>Kieming</a:t>
              </a:r>
            </a:p>
          </p:txBody>
        </p:sp>
      </p:grpSp>
      <p:sp>
        <p:nvSpPr>
          <p:cNvPr id="16394" name="Line 16"/>
          <p:cNvSpPr>
            <a:spLocks noChangeShapeType="1"/>
          </p:cNvSpPr>
          <p:nvPr/>
        </p:nvSpPr>
        <p:spPr bwMode="auto">
          <a:xfrm>
            <a:off x="4334613" y="2616201"/>
            <a:ext cx="263769" cy="266700"/>
          </a:xfrm>
          <a:prstGeom prst="line">
            <a:avLst/>
          </a:prstGeom>
          <a:noFill/>
          <a:ln w="38100">
            <a:solidFill>
              <a:srgbClr val="FF0000"/>
            </a:solidFill>
            <a:round/>
            <a:headEnd/>
            <a:tailEnd type="triangle" w="med" len="me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395" name="Text Box 17"/>
          <p:cNvSpPr txBox="1">
            <a:spLocks noChangeArrowheads="1"/>
          </p:cNvSpPr>
          <p:nvPr/>
        </p:nvSpPr>
        <p:spPr bwMode="auto">
          <a:xfrm>
            <a:off x="3588733" y="2278064"/>
            <a:ext cx="1946031" cy="254044"/>
          </a:xfrm>
          <a:prstGeom prst="rect">
            <a:avLst/>
          </a:prstGeom>
          <a:solidFill>
            <a:schemeClr val="accent1"/>
          </a:solidFill>
          <a:ln w="12700">
            <a:noFill/>
            <a:miter lim="800000"/>
            <a:headEnd/>
            <a:tailEnd/>
          </a:ln>
        </p:spPr>
        <p:txBody>
          <a:bodyPr>
            <a:spAutoFit/>
          </a:bodyPr>
          <a:lstStyle/>
          <a:p>
            <a:pPr algn="ctr" defTabSz="761981" eaLnBrk="0" hangingPunct="0">
              <a:defRPr/>
            </a:pPr>
            <a:r>
              <a:rPr lang="de-DE" sz="1051" b="1" i="1" dirty="0" err="1">
                <a:latin typeface="Arial" pitchFamily="34" charset="0"/>
                <a:ea typeface="Verdana" pitchFamily="34" charset="0"/>
                <a:cs typeface="Arial" pitchFamily="34" charset="0"/>
              </a:rPr>
              <a:t>Waterdruppel</a:t>
            </a:r>
            <a:endParaRPr lang="de-DE" sz="1051" b="1" i="1" dirty="0">
              <a:latin typeface="Arial" pitchFamily="34" charset="0"/>
              <a:ea typeface="Verdana" pitchFamily="34" charset="0"/>
              <a:cs typeface="Arial" pitchFamily="34" charset="0"/>
            </a:endParaRPr>
          </a:p>
        </p:txBody>
      </p:sp>
      <p:sp>
        <p:nvSpPr>
          <p:cNvPr id="6156" name="Titel 1"/>
          <p:cNvSpPr>
            <a:spLocks/>
          </p:cNvSpPr>
          <p:nvPr/>
        </p:nvSpPr>
        <p:spPr bwMode="auto">
          <a:xfrm>
            <a:off x="624260" y="277820"/>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nl-NL" sz="4400">
              <a:solidFill>
                <a:schemeClr val="tx2"/>
              </a:solidFill>
            </a:endParaRPr>
          </a:p>
        </p:txBody>
      </p:sp>
      <p:sp>
        <p:nvSpPr>
          <p:cNvPr id="16397" name="Line 19"/>
          <p:cNvSpPr>
            <a:spLocks noChangeShapeType="1"/>
          </p:cNvSpPr>
          <p:nvPr/>
        </p:nvSpPr>
        <p:spPr bwMode="auto">
          <a:xfrm>
            <a:off x="6372959" y="4079875"/>
            <a:ext cx="2048608" cy="0"/>
          </a:xfrm>
          <a:prstGeom prst="line">
            <a:avLst/>
          </a:prstGeom>
          <a:noFill/>
          <a:ln w="57150">
            <a:solidFill>
              <a:schemeClr val="accent1"/>
            </a:solidFill>
            <a:round/>
            <a:headEnd/>
            <a:tailEnd/>
          </a:ln>
        </p:spPr>
        <p:txBody>
          <a:bodyPr/>
          <a:lstStyle/>
          <a:p>
            <a:pPr>
              <a:defRPr/>
            </a:pPr>
            <a:endParaRPr lang="nl-NL" sz="1051">
              <a:latin typeface="Arial" pitchFamily="34" charset="0"/>
              <a:ea typeface="Verdana" pitchFamily="34" charset="0"/>
              <a:cs typeface="Arial" pitchFamily="34" charset="0"/>
            </a:endParaRPr>
          </a:p>
        </p:txBody>
      </p:sp>
      <p:sp>
        <p:nvSpPr>
          <p:cNvPr id="16398" name="Line 20"/>
          <p:cNvSpPr>
            <a:spLocks noChangeShapeType="1"/>
          </p:cNvSpPr>
          <p:nvPr/>
        </p:nvSpPr>
        <p:spPr bwMode="auto">
          <a:xfrm>
            <a:off x="3588733" y="4095751"/>
            <a:ext cx="1954823" cy="0"/>
          </a:xfrm>
          <a:prstGeom prst="line">
            <a:avLst/>
          </a:prstGeom>
          <a:noFill/>
          <a:ln w="57150">
            <a:solidFill>
              <a:schemeClr val="accent1"/>
            </a:solidFill>
            <a:round/>
            <a:headEnd/>
            <a:tailEnd/>
          </a:ln>
        </p:spPr>
        <p:txBody>
          <a:bodyPr/>
          <a:lstStyle/>
          <a:p>
            <a:pPr>
              <a:defRPr/>
            </a:pPr>
            <a:endParaRPr lang="nl-NL" sz="1051">
              <a:latin typeface="Arial" pitchFamily="34" charset="0"/>
              <a:ea typeface="Verdana" pitchFamily="34" charset="0"/>
              <a:cs typeface="Arial" pitchFamily="34" charset="0"/>
            </a:endParaRPr>
          </a:p>
        </p:txBody>
      </p:sp>
      <p:sp>
        <p:nvSpPr>
          <p:cNvPr id="16399" name="Line 21"/>
          <p:cNvSpPr>
            <a:spLocks noChangeShapeType="1"/>
          </p:cNvSpPr>
          <p:nvPr/>
        </p:nvSpPr>
        <p:spPr bwMode="auto">
          <a:xfrm>
            <a:off x="662359" y="4064000"/>
            <a:ext cx="2001715" cy="0"/>
          </a:xfrm>
          <a:prstGeom prst="line">
            <a:avLst/>
          </a:prstGeom>
          <a:noFill/>
          <a:ln w="57150">
            <a:solidFill>
              <a:schemeClr val="accent1"/>
            </a:solidFill>
            <a:round/>
            <a:headEnd/>
            <a:tailEnd/>
          </a:ln>
        </p:spPr>
        <p:txBody>
          <a:bodyPr/>
          <a:lstStyle/>
          <a:p>
            <a:pPr>
              <a:defRPr/>
            </a:pPr>
            <a:endParaRPr lang="nl-NL" sz="1051">
              <a:latin typeface="Arial" pitchFamily="34" charset="0"/>
              <a:ea typeface="Verdana" pitchFamily="34" charset="0"/>
              <a:cs typeface="Arial" pitchFamily="34" charset="0"/>
            </a:endParaRPr>
          </a:p>
        </p:txBody>
      </p:sp>
      <p:sp>
        <p:nvSpPr>
          <p:cNvPr id="16400" name="Rectangle 22"/>
          <p:cNvSpPr>
            <a:spLocks noChangeArrowheads="1"/>
          </p:cNvSpPr>
          <p:nvPr/>
        </p:nvSpPr>
        <p:spPr bwMode="auto">
          <a:xfrm>
            <a:off x="600811" y="2278068"/>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6161" name="Text Box 23"/>
          <p:cNvSpPr txBox="1">
            <a:spLocks noChangeArrowheads="1"/>
          </p:cNvSpPr>
          <p:nvPr/>
        </p:nvSpPr>
        <p:spPr bwMode="auto">
          <a:xfrm>
            <a:off x="924659" y="3546481"/>
            <a:ext cx="1072730" cy="276999"/>
          </a:xfrm>
          <a:prstGeom prst="rect">
            <a:avLst/>
          </a:prstGeom>
          <a:noFill/>
          <a:ln>
            <a:noFill/>
          </a:ln>
          <a:effectLst>
            <a:prstShdw prst="shdw17" dist="17961" dir="2700000">
              <a:srgbClr val="1F5C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r>
              <a:rPr lang="de-DE" sz="1200" b="1" i="1">
                <a:ea typeface="Verdana" pitchFamily="34" charset="0"/>
                <a:cs typeface="Arial" charset="0"/>
              </a:rPr>
              <a:t>Bladweefsel</a:t>
            </a:r>
          </a:p>
        </p:txBody>
      </p:sp>
      <p:sp>
        <p:nvSpPr>
          <p:cNvPr id="16402" name="Rectangle 24"/>
          <p:cNvSpPr>
            <a:spLocks noChangeArrowheads="1"/>
          </p:cNvSpPr>
          <p:nvPr/>
        </p:nvSpPr>
        <p:spPr bwMode="auto">
          <a:xfrm>
            <a:off x="3512531" y="2259019"/>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403" name="Rectangle 25"/>
          <p:cNvSpPr>
            <a:spLocks noChangeArrowheads="1"/>
          </p:cNvSpPr>
          <p:nvPr/>
        </p:nvSpPr>
        <p:spPr bwMode="auto">
          <a:xfrm>
            <a:off x="5539156" y="2268544"/>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404" name="Rectangle 26"/>
          <p:cNvSpPr>
            <a:spLocks noChangeArrowheads="1"/>
          </p:cNvSpPr>
          <p:nvPr/>
        </p:nvSpPr>
        <p:spPr bwMode="auto">
          <a:xfrm>
            <a:off x="6298226" y="2259019"/>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405" name="Rectangle 27"/>
          <p:cNvSpPr>
            <a:spLocks noChangeArrowheads="1"/>
          </p:cNvSpPr>
          <p:nvPr/>
        </p:nvSpPr>
        <p:spPr bwMode="auto">
          <a:xfrm>
            <a:off x="8374676" y="2259019"/>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6406" name="Rectangle 28"/>
          <p:cNvSpPr>
            <a:spLocks noChangeArrowheads="1"/>
          </p:cNvSpPr>
          <p:nvPr/>
        </p:nvSpPr>
        <p:spPr bwMode="auto">
          <a:xfrm>
            <a:off x="2643556" y="2259019"/>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6167" name="Titel 28"/>
          <p:cNvSpPr>
            <a:spLocks noGrp="1"/>
          </p:cNvSpPr>
          <p:nvPr>
            <p:ph type="title" idx="4294967295"/>
          </p:nvPr>
        </p:nvSpPr>
        <p:spPr>
          <a:xfrm>
            <a:off x="0" y="69850"/>
            <a:ext cx="9144000" cy="490538"/>
          </a:xfrm>
        </p:spPr>
        <p:txBody>
          <a:bodyPr anchor="t">
            <a:normAutofit fontScale="90000"/>
          </a:bodyPr>
          <a:lstStyle/>
          <a:p>
            <a:pPr eaLnBrk="1" hangingPunct="1"/>
            <a:r>
              <a:rPr lang="nl-NL" sz="4900" dirty="0"/>
              <a:t>Ontwikkeling van een schimmel</a:t>
            </a:r>
            <a:br>
              <a:rPr lang="nl-NL" sz="3600" dirty="0">
                <a:solidFill>
                  <a:schemeClr val="accent4">
                    <a:lumMod val="75000"/>
                    <a:lumOff val="25000"/>
                  </a:schemeClr>
                </a:solidFill>
              </a:rPr>
            </a:br>
            <a:endParaRPr lang="nl-NL" sz="3600" dirty="0">
              <a:solidFill>
                <a:schemeClr val="accent4">
                  <a:lumMod val="75000"/>
                  <a:lumOff val="25000"/>
                </a:schemeClr>
              </a:solidFill>
            </a:endParaRPr>
          </a:p>
        </p:txBody>
      </p:sp>
      <p:sp>
        <p:nvSpPr>
          <p:cNvPr id="682014" name="Rectangle 30"/>
          <p:cNvSpPr>
            <a:spLocks noChangeArrowheads="1"/>
          </p:cNvSpPr>
          <p:nvPr/>
        </p:nvSpPr>
        <p:spPr bwMode="auto">
          <a:xfrm>
            <a:off x="6154619" y="2057400"/>
            <a:ext cx="2372459" cy="2743200"/>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2015" name="Rectangle 31"/>
          <p:cNvSpPr>
            <a:spLocks noChangeArrowheads="1"/>
          </p:cNvSpPr>
          <p:nvPr/>
        </p:nvSpPr>
        <p:spPr bwMode="auto">
          <a:xfrm>
            <a:off x="3386505" y="2057400"/>
            <a:ext cx="2370992" cy="2743200"/>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2016" name="Rectangle 32"/>
          <p:cNvSpPr>
            <a:spLocks noChangeArrowheads="1"/>
          </p:cNvSpPr>
          <p:nvPr/>
        </p:nvSpPr>
        <p:spPr bwMode="auto">
          <a:xfrm>
            <a:off x="624255" y="2057400"/>
            <a:ext cx="2370992" cy="2743200"/>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2017" name="Rectangle 33"/>
          <p:cNvSpPr>
            <a:spLocks noChangeArrowheads="1"/>
          </p:cNvSpPr>
          <p:nvPr/>
        </p:nvSpPr>
        <p:spPr bwMode="auto">
          <a:xfrm>
            <a:off x="3386505" y="2057400"/>
            <a:ext cx="2370992" cy="2743200"/>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Tree>
    <p:extLst>
      <p:ext uri="{BB962C8B-B14F-4D97-AF65-F5344CB8AC3E}">
        <p14:creationId xmlns:p14="http://schemas.microsoft.com/office/powerpoint/2010/main" val="28281202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20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20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8201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820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82014"/>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820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2014" grpId="0" animBg="1"/>
      <p:bldP spid="682014" grpId="1" animBg="1"/>
      <p:bldP spid="682015" grpId="0" animBg="1"/>
      <p:bldP spid="682015" grpId="1" animBg="1"/>
      <p:bldP spid="682016" grpId="0" animBg="1"/>
      <p:bldP spid="6820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srcRect/>
          <a:stretch>
            <a:fillRect/>
          </a:stretch>
        </p:blipFill>
        <p:spPr bwMode="auto">
          <a:xfrm>
            <a:off x="1375068" y="1020925"/>
            <a:ext cx="7450281" cy="55976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34372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idx="4294967295"/>
          </p:nvPr>
        </p:nvSpPr>
        <p:spPr>
          <a:xfrm>
            <a:off x="0" y="90488"/>
            <a:ext cx="9144000" cy="490537"/>
          </a:xfrm>
        </p:spPr>
        <p:txBody>
          <a:bodyPr anchor="t">
            <a:noAutofit/>
          </a:bodyPr>
          <a:lstStyle/>
          <a:p>
            <a:pPr eaLnBrk="1" hangingPunct="1"/>
            <a:r>
              <a:rPr lang="nl-NL" sz="4000" dirty="0"/>
              <a:t>Ontwikkeling van een schimmel</a:t>
            </a:r>
          </a:p>
        </p:txBody>
      </p:sp>
      <p:sp>
        <p:nvSpPr>
          <p:cNvPr id="8195"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93E341B8-9BA4-46A9-8C08-B48404F5300B}" type="slidenum">
              <a:rPr lang="en-US" sz="800">
                <a:solidFill>
                  <a:srgbClr val="969696"/>
                </a:solidFill>
              </a:rPr>
              <a:pPr algn="ctr" eaLnBrk="1" hangingPunct="1"/>
              <a:t>38</a:t>
            </a:fld>
            <a:endParaRPr lang="en-US" sz="800">
              <a:solidFill>
                <a:srgbClr val="969696"/>
              </a:solidFill>
            </a:endParaRPr>
          </a:p>
        </p:txBody>
      </p:sp>
      <p:grpSp>
        <p:nvGrpSpPr>
          <p:cNvPr id="8196" name="Group 4"/>
          <p:cNvGrpSpPr>
            <a:grpSpLocks/>
          </p:cNvGrpSpPr>
          <p:nvPr/>
        </p:nvGrpSpPr>
        <p:grpSpPr bwMode="auto">
          <a:xfrm>
            <a:off x="586155" y="2312992"/>
            <a:ext cx="2286000" cy="2176463"/>
            <a:chOff x="1063" y="1069"/>
            <a:chExt cx="1735" cy="1455"/>
          </a:xfrm>
        </p:grpSpPr>
        <p:pic>
          <p:nvPicPr>
            <p:cNvPr id="8214" name="Picture 5" descr="Pilzkrankheit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 y="1069"/>
              <a:ext cx="1682" cy="132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8215" name="Text Box 6"/>
            <p:cNvSpPr txBox="1">
              <a:spLocks noChangeArrowheads="1"/>
            </p:cNvSpPr>
            <p:nvPr/>
          </p:nvSpPr>
          <p:spPr bwMode="auto">
            <a:xfrm>
              <a:off x="1063" y="2250"/>
              <a:ext cx="1735" cy="274"/>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1200" b="1">
                  <a:ea typeface="Verdana" pitchFamily="34" charset="0"/>
                  <a:cs typeface="Arial" charset="0"/>
                </a:rPr>
                <a:t>Myceliumgroei</a:t>
              </a:r>
            </a:p>
          </p:txBody>
        </p:sp>
      </p:grpSp>
      <p:grpSp>
        <p:nvGrpSpPr>
          <p:cNvPr id="8197" name="Group 7"/>
          <p:cNvGrpSpPr>
            <a:grpSpLocks/>
          </p:cNvGrpSpPr>
          <p:nvPr/>
        </p:nvGrpSpPr>
        <p:grpSpPr bwMode="auto">
          <a:xfrm>
            <a:off x="3449515" y="2312995"/>
            <a:ext cx="2286000" cy="2166937"/>
            <a:chOff x="2867" y="1069"/>
            <a:chExt cx="1735" cy="1455"/>
          </a:xfrm>
        </p:grpSpPr>
        <p:pic>
          <p:nvPicPr>
            <p:cNvPr id="8212" name="Picture 8" descr="Pilzkrankhei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 y="1069"/>
              <a:ext cx="1682" cy="1325"/>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8213" name="Text Box 9"/>
            <p:cNvSpPr txBox="1">
              <a:spLocks noChangeArrowheads="1"/>
            </p:cNvSpPr>
            <p:nvPr/>
          </p:nvSpPr>
          <p:spPr bwMode="auto">
            <a:xfrm>
              <a:off x="2867" y="2250"/>
              <a:ext cx="1735" cy="274"/>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1200" b="1">
                  <a:ea typeface="Verdana" pitchFamily="34" charset="0"/>
                  <a:cs typeface="Arial" charset="0"/>
                </a:rPr>
                <a:t>Sporen ontwikkeling</a:t>
              </a:r>
            </a:p>
          </p:txBody>
        </p:sp>
      </p:grpSp>
      <p:grpSp>
        <p:nvGrpSpPr>
          <p:cNvPr id="8198" name="Group 10"/>
          <p:cNvGrpSpPr>
            <a:grpSpLocks/>
          </p:cNvGrpSpPr>
          <p:nvPr/>
        </p:nvGrpSpPr>
        <p:grpSpPr bwMode="auto">
          <a:xfrm>
            <a:off x="6305551" y="2312994"/>
            <a:ext cx="1994388" cy="2173287"/>
            <a:chOff x="1988" y="2625"/>
            <a:chExt cx="1689" cy="1611"/>
          </a:xfrm>
        </p:grpSpPr>
        <p:pic>
          <p:nvPicPr>
            <p:cNvPr id="8210" name="Picture 11" descr="Pilzkrankhei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 y="2625"/>
              <a:ext cx="1682" cy="1586"/>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8211" name="Text Box 12"/>
            <p:cNvSpPr txBox="1">
              <a:spLocks noChangeArrowheads="1"/>
            </p:cNvSpPr>
            <p:nvPr/>
          </p:nvSpPr>
          <p:spPr bwMode="auto">
            <a:xfrm>
              <a:off x="1988" y="3962"/>
              <a:ext cx="1687" cy="274"/>
            </a:xfrm>
            <a:prstGeom prst="rect">
              <a:avLst/>
            </a:prstGeom>
            <a:solidFill>
              <a:schemeClr val="accent1"/>
            </a:solidFill>
            <a:ln>
              <a:noFill/>
            </a:ln>
            <a:extLst>
              <a:ext uri="{91240B29-F687-4F45-9708-019B960494DF}">
                <a14:hiddenLine xmlns:a14="http://schemas.microsoft.com/office/drawing/2010/main" w="38100">
                  <a:solidFill>
                    <a:srgbClr val="000000"/>
                  </a:solidFill>
                  <a:miter lim="800000"/>
                  <a:headEnd/>
                  <a:tailEnd/>
                </a14:hiddenLine>
              </a:ext>
            </a:extLst>
          </p:spPr>
          <p:txBody>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r>
                <a:rPr lang="de-DE" sz="1200" b="1">
                  <a:ea typeface="Verdana" pitchFamily="34" charset="0"/>
                  <a:cs typeface="Arial" charset="0"/>
                </a:rPr>
                <a:t>Volwassen sporen</a:t>
              </a:r>
            </a:p>
          </p:txBody>
        </p:sp>
      </p:grpSp>
      <p:sp>
        <p:nvSpPr>
          <p:cNvPr id="8199" name="Text Box 13"/>
          <p:cNvSpPr txBox="1">
            <a:spLocks noChangeArrowheads="1"/>
          </p:cNvSpPr>
          <p:nvPr/>
        </p:nvSpPr>
        <p:spPr bwMode="auto">
          <a:xfrm>
            <a:off x="7677157" y="4568829"/>
            <a:ext cx="1176703" cy="338554"/>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algn="ctr"/>
            <a:r>
              <a:rPr lang="de-DE" sz="800" b="1" i="1">
                <a:ea typeface="Verdana" pitchFamily="34" charset="0"/>
                <a:cs typeface="Arial" charset="0"/>
              </a:rPr>
              <a:t>Verspreiding sporen </a:t>
            </a:r>
          </a:p>
          <a:p>
            <a:pPr algn="ctr"/>
            <a:r>
              <a:rPr lang="de-DE" sz="800" b="1" i="1">
                <a:ea typeface="Verdana" pitchFamily="34" charset="0"/>
                <a:cs typeface="Arial" charset="0"/>
              </a:rPr>
              <a:t>(in miljoenen)</a:t>
            </a:r>
          </a:p>
        </p:txBody>
      </p:sp>
      <p:sp>
        <p:nvSpPr>
          <p:cNvPr id="17416" name="Line 14"/>
          <p:cNvSpPr>
            <a:spLocks noChangeShapeType="1"/>
          </p:cNvSpPr>
          <p:nvPr/>
        </p:nvSpPr>
        <p:spPr bwMode="auto">
          <a:xfrm flipV="1">
            <a:off x="8660423" y="2759078"/>
            <a:ext cx="0" cy="1809751"/>
          </a:xfrm>
          <a:prstGeom prst="line">
            <a:avLst/>
          </a:prstGeom>
          <a:noFill/>
          <a:ln w="28575">
            <a:solidFill>
              <a:srgbClr val="E2001A"/>
            </a:solidFill>
            <a:round/>
            <a:headEnd/>
            <a:tailEnd/>
          </a:ln>
        </p:spPr>
        <p:txBody>
          <a:bodyPr/>
          <a:lstStyle/>
          <a:p>
            <a:pPr>
              <a:defRPr/>
            </a:pPr>
            <a:endParaRPr lang="nl-NL" sz="1051">
              <a:latin typeface="Arial" pitchFamily="34" charset="0"/>
              <a:ea typeface="Verdana" pitchFamily="34" charset="0"/>
              <a:cs typeface="Arial" pitchFamily="34" charset="0"/>
            </a:endParaRPr>
          </a:p>
        </p:txBody>
      </p:sp>
      <p:sp>
        <p:nvSpPr>
          <p:cNvPr id="17417" name="Line 15"/>
          <p:cNvSpPr>
            <a:spLocks noChangeShapeType="1"/>
          </p:cNvSpPr>
          <p:nvPr/>
        </p:nvSpPr>
        <p:spPr bwMode="auto">
          <a:xfrm flipH="1" flipV="1">
            <a:off x="8286756" y="2768606"/>
            <a:ext cx="373673" cy="9525"/>
          </a:xfrm>
          <a:prstGeom prst="line">
            <a:avLst/>
          </a:prstGeom>
          <a:noFill/>
          <a:ln w="28575">
            <a:solidFill>
              <a:srgbClr val="E2001A"/>
            </a:solidFill>
            <a:round/>
            <a:headEnd/>
            <a:tailEnd type="triangle" w="med" len="med"/>
          </a:ln>
        </p:spPr>
        <p:txBody>
          <a:bodyPr/>
          <a:lstStyle/>
          <a:p>
            <a:pPr>
              <a:defRPr/>
            </a:pPr>
            <a:endParaRPr lang="nl-NL" sz="1051">
              <a:latin typeface="Arial" pitchFamily="34" charset="0"/>
              <a:ea typeface="Verdana" pitchFamily="34" charset="0"/>
              <a:cs typeface="Arial" pitchFamily="34" charset="0"/>
            </a:endParaRPr>
          </a:p>
        </p:txBody>
      </p:sp>
      <p:sp>
        <p:nvSpPr>
          <p:cNvPr id="17418" name="Rectangle 16"/>
          <p:cNvSpPr>
            <a:spLocks noChangeArrowheads="1"/>
          </p:cNvSpPr>
          <p:nvPr/>
        </p:nvSpPr>
        <p:spPr bwMode="auto">
          <a:xfrm>
            <a:off x="529008" y="2265368"/>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7419" name="Rectangle 17"/>
          <p:cNvSpPr>
            <a:spLocks noChangeArrowheads="1"/>
          </p:cNvSpPr>
          <p:nvPr/>
        </p:nvSpPr>
        <p:spPr bwMode="auto">
          <a:xfrm>
            <a:off x="2820868" y="2255844"/>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7420" name="Rectangle 18"/>
          <p:cNvSpPr>
            <a:spLocks noChangeArrowheads="1"/>
          </p:cNvSpPr>
          <p:nvPr/>
        </p:nvSpPr>
        <p:spPr bwMode="auto">
          <a:xfrm>
            <a:off x="3373319" y="2312994"/>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17421" name="Rectangle 19"/>
          <p:cNvSpPr>
            <a:spLocks noChangeArrowheads="1"/>
          </p:cNvSpPr>
          <p:nvPr/>
        </p:nvSpPr>
        <p:spPr bwMode="auto">
          <a:xfrm>
            <a:off x="5694488" y="2312994"/>
            <a:ext cx="95251" cy="2287587"/>
          </a:xfrm>
          <a:prstGeom prst="rect">
            <a:avLst/>
          </a:prstGeom>
          <a:solidFill>
            <a:schemeClr val="bg1"/>
          </a:solidFill>
          <a:ln w="9525">
            <a:solidFill>
              <a:schemeClr val="bg1"/>
            </a:solidFill>
            <a:miter lim="800000"/>
            <a:headEnd/>
            <a:tailEnd/>
          </a:ln>
        </p:spPr>
        <p:txBody>
          <a:bodyPr wrap="none" anchor="ctr"/>
          <a:lstStyle/>
          <a:p>
            <a:pPr>
              <a:defRPr/>
            </a:pPr>
            <a:endParaRPr lang="nl-NL" sz="1051">
              <a:latin typeface="Arial" pitchFamily="34" charset="0"/>
              <a:ea typeface="Verdana" pitchFamily="34" charset="0"/>
              <a:cs typeface="Arial" pitchFamily="34" charset="0"/>
            </a:endParaRPr>
          </a:p>
        </p:txBody>
      </p:sp>
      <p:sp>
        <p:nvSpPr>
          <p:cNvPr id="683028" name="Rectangle 20"/>
          <p:cNvSpPr>
            <a:spLocks noChangeArrowheads="1"/>
          </p:cNvSpPr>
          <p:nvPr/>
        </p:nvSpPr>
        <p:spPr bwMode="auto">
          <a:xfrm>
            <a:off x="3358663" y="2211394"/>
            <a:ext cx="2425212" cy="2433637"/>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3029" name="Rectangle 21"/>
          <p:cNvSpPr>
            <a:spLocks noChangeArrowheads="1"/>
          </p:cNvSpPr>
          <p:nvPr/>
        </p:nvSpPr>
        <p:spPr bwMode="auto">
          <a:xfrm>
            <a:off x="6235218" y="2211394"/>
            <a:ext cx="2664069" cy="2763837"/>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3030" name="Rectangle 22"/>
          <p:cNvSpPr>
            <a:spLocks noChangeArrowheads="1"/>
          </p:cNvSpPr>
          <p:nvPr/>
        </p:nvSpPr>
        <p:spPr bwMode="auto">
          <a:xfrm>
            <a:off x="460134" y="2211394"/>
            <a:ext cx="2423747" cy="2433637"/>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sp>
        <p:nvSpPr>
          <p:cNvPr id="683031" name="Rectangle 23"/>
          <p:cNvSpPr>
            <a:spLocks noChangeArrowheads="1"/>
          </p:cNvSpPr>
          <p:nvPr/>
        </p:nvSpPr>
        <p:spPr bwMode="auto">
          <a:xfrm>
            <a:off x="3358663" y="2211394"/>
            <a:ext cx="2425212" cy="2433637"/>
          </a:xfrm>
          <a:prstGeom prst="rect">
            <a:avLst/>
          </a:prstGeom>
          <a:gradFill rotWithShape="1">
            <a:gsLst>
              <a:gs pos="0">
                <a:schemeClr val="bg1">
                  <a:alpha val="75000"/>
                </a:schemeClr>
              </a:gs>
              <a:gs pos="100000">
                <a:schemeClr val="bg1">
                  <a:gamma/>
                  <a:tint val="0"/>
                  <a:invGamma/>
                  <a:alpha val="75000"/>
                </a:schemeClr>
              </a:gs>
            </a:gsLst>
            <a:lin ang="5400000" scaled="1"/>
          </a:gradFill>
          <a:ln w="9525" algn="ctr">
            <a:noFill/>
            <a:miter lim="800000"/>
            <a:headEnd/>
            <a:tailEnd/>
          </a:ln>
          <a:effectLst/>
        </p:spPr>
        <p:txBody>
          <a:bodyPr wrap="none" anchor="ctr"/>
          <a:lstStyle/>
          <a:p>
            <a:pPr>
              <a:defRPr/>
            </a:pPr>
            <a:endParaRPr lang="nl-NL"/>
          </a:p>
        </p:txBody>
      </p:sp>
      <p:pic>
        <p:nvPicPr>
          <p:cNvPr id="25" name="Picture 6" descr="\\BMJDSFS02.mjd.bnl.bayer.cnb\BCS_Users\BNHOE\Personal Data\digitaal\Bayer\2015\A voorkom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5811" y="771639"/>
            <a:ext cx="1704612" cy="129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9438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3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302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8302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830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8302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83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28" grpId="0" animBg="1"/>
      <p:bldP spid="683028" grpId="1" animBg="1"/>
      <p:bldP spid="683029" grpId="0" animBg="1"/>
      <p:bldP spid="683029" grpId="1" animBg="1"/>
      <p:bldP spid="683030" grpId="0" animBg="1"/>
      <p:bldP spid="6830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2"/>
          <p:cNvSpPr>
            <a:spLocks noGrp="1"/>
          </p:cNvSpPr>
          <p:nvPr>
            <p:ph type="title" idx="4294967295"/>
          </p:nvPr>
        </p:nvSpPr>
        <p:spPr>
          <a:xfrm>
            <a:off x="0" y="84138"/>
            <a:ext cx="9144000" cy="490537"/>
          </a:xfrm>
        </p:spPr>
        <p:txBody>
          <a:bodyPr anchor="t">
            <a:normAutofit fontScale="90000"/>
          </a:bodyPr>
          <a:lstStyle/>
          <a:p>
            <a:pPr eaLnBrk="1" hangingPunct="1"/>
            <a:r>
              <a:rPr lang="nl-NL" sz="3600" dirty="0"/>
              <a:t>Schimmelinfecties voorkomen</a:t>
            </a:r>
          </a:p>
        </p:txBody>
      </p:sp>
      <p:sp>
        <p:nvSpPr>
          <p:cNvPr id="9219" name="Tijdelijke aanduiding voor dianummer 1"/>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6FAF492F-8926-40BC-A080-89107E60C728}" type="slidenum">
              <a:rPr lang="en-US" sz="800">
                <a:solidFill>
                  <a:srgbClr val="969696"/>
                </a:solidFill>
              </a:rPr>
              <a:pPr algn="ctr" eaLnBrk="1" hangingPunct="1"/>
              <a:t>39</a:t>
            </a:fld>
            <a:endParaRPr lang="en-US" sz="800">
              <a:solidFill>
                <a:srgbClr val="969696"/>
              </a:solidFill>
            </a:endParaRPr>
          </a:p>
        </p:txBody>
      </p:sp>
      <p:sp>
        <p:nvSpPr>
          <p:cNvPr id="5" name="Afgeronde rechthoek 4"/>
          <p:cNvSpPr/>
          <p:nvPr/>
        </p:nvSpPr>
        <p:spPr>
          <a:xfrm>
            <a:off x="637288" y="3496470"/>
            <a:ext cx="3203331" cy="252412"/>
          </a:xfrm>
          <a:prstGeom prst="roundRect">
            <a:avLst/>
          </a:prstGeom>
          <a:solidFill>
            <a:srgbClr val="2E8B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Schimmels voorkomen</a:t>
            </a:r>
          </a:p>
        </p:txBody>
      </p:sp>
      <p:sp>
        <p:nvSpPr>
          <p:cNvPr id="6" name="Afgeronde rechthoek 5"/>
          <p:cNvSpPr/>
          <p:nvPr/>
        </p:nvSpPr>
        <p:spPr>
          <a:xfrm>
            <a:off x="626366" y="1880829"/>
            <a:ext cx="3203331" cy="252412"/>
          </a:xfrm>
          <a:prstGeom prst="roundRect">
            <a:avLst/>
          </a:prstGeom>
          <a:solidFill>
            <a:srgbClr val="2E8B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Bemesting en grond</a:t>
            </a:r>
          </a:p>
        </p:txBody>
      </p:sp>
      <p:sp>
        <p:nvSpPr>
          <p:cNvPr id="7" name="Afgeronde rechthoek 6"/>
          <p:cNvSpPr/>
          <p:nvPr/>
        </p:nvSpPr>
        <p:spPr>
          <a:xfrm>
            <a:off x="4574113" y="1880829"/>
            <a:ext cx="4088423" cy="1181100"/>
          </a:xfrm>
          <a:prstGeom prst="roundRect">
            <a:avLst>
              <a:gd name="adj" fmla="val 2968"/>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200" dirty="0" err="1">
                <a:solidFill>
                  <a:schemeClr val="tx1"/>
                </a:solidFill>
              </a:rPr>
              <a:t>Een</a:t>
            </a:r>
            <a:r>
              <a:rPr lang="en-US" sz="1200" dirty="0">
                <a:solidFill>
                  <a:schemeClr val="tx1"/>
                </a:solidFill>
              </a:rPr>
              <a:t> </a:t>
            </a:r>
            <a:r>
              <a:rPr lang="en-US" sz="1200" dirty="0" err="1">
                <a:solidFill>
                  <a:schemeClr val="tx1"/>
                </a:solidFill>
              </a:rPr>
              <a:t>goed</a:t>
            </a:r>
            <a:r>
              <a:rPr lang="en-US" sz="1200" dirty="0">
                <a:solidFill>
                  <a:schemeClr val="tx1"/>
                </a:solidFill>
              </a:rPr>
              <a:t> </a:t>
            </a:r>
            <a:r>
              <a:rPr lang="en-US" sz="1200" dirty="0" err="1">
                <a:solidFill>
                  <a:schemeClr val="tx1"/>
                </a:solidFill>
              </a:rPr>
              <a:t>bemeste</a:t>
            </a:r>
            <a:r>
              <a:rPr lang="en-US" sz="1200" dirty="0">
                <a:solidFill>
                  <a:schemeClr val="tx1"/>
                </a:solidFill>
              </a:rPr>
              <a:t> plant </a:t>
            </a:r>
            <a:r>
              <a:rPr lang="en-US" sz="1200" dirty="0" err="1">
                <a:solidFill>
                  <a:schemeClr val="tx1"/>
                </a:solidFill>
              </a:rPr>
              <a:t>zal</a:t>
            </a:r>
            <a:r>
              <a:rPr lang="en-US" sz="1200" dirty="0">
                <a:solidFill>
                  <a:schemeClr val="tx1"/>
                </a:solidFill>
              </a:rPr>
              <a:t> </a:t>
            </a:r>
            <a:r>
              <a:rPr lang="en-US" sz="1200" dirty="0" err="1">
                <a:solidFill>
                  <a:schemeClr val="tx1"/>
                </a:solidFill>
              </a:rPr>
              <a:t>veel</a:t>
            </a:r>
            <a:r>
              <a:rPr lang="en-US" sz="1200" dirty="0">
                <a:solidFill>
                  <a:schemeClr val="tx1"/>
                </a:solidFill>
              </a:rPr>
              <a:t> minder last </a:t>
            </a:r>
            <a:r>
              <a:rPr lang="en-US" sz="1200" dirty="0" err="1">
                <a:solidFill>
                  <a:schemeClr val="tx1"/>
                </a:solidFill>
              </a:rPr>
              <a:t>hebben</a:t>
            </a:r>
            <a:r>
              <a:rPr lang="en-US" sz="1200" dirty="0">
                <a:solidFill>
                  <a:schemeClr val="tx1"/>
                </a:solidFill>
              </a:rPr>
              <a:t> van </a:t>
            </a:r>
            <a:r>
              <a:rPr lang="en-US" sz="1200" dirty="0" err="1">
                <a:solidFill>
                  <a:schemeClr val="tx1"/>
                </a:solidFill>
              </a:rPr>
              <a:t>ziektes</a:t>
            </a:r>
            <a:r>
              <a:rPr lang="en-US" sz="1200" dirty="0">
                <a:solidFill>
                  <a:schemeClr val="tx1"/>
                </a:solidFill>
              </a:rPr>
              <a:t>. </a:t>
            </a:r>
          </a:p>
          <a:p>
            <a:pPr>
              <a:defRPr/>
            </a:pPr>
            <a:endParaRPr lang="en-US" sz="1200" dirty="0">
              <a:solidFill>
                <a:schemeClr val="tx1"/>
              </a:solidFill>
            </a:endParaRPr>
          </a:p>
          <a:p>
            <a:pPr>
              <a:defRPr/>
            </a:pPr>
            <a:r>
              <a:rPr lang="en-US" sz="1200" dirty="0" err="1">
                <a:solidFill>
                  <a:schemeClr val="tx1"/>
                </a:solidFill>
              </a:rPr>
              <a:t>Maar</a:t>
            </a:r>
            <a:r>
              <a:rPr lang="en-US" sz="1200" dirty="0">
                <a:solidFill>
                  <a:schemeClr val="tx1"/>
                </a:solidFill>
              </a:rPr>
              <a:t> </a:t>
            </a:r>
            <a:r>
              <a:rPr lang="en-US" sz="1200" dirty="0" err="1">
                <a:solidFill>
                  <a:schemeClr val="tx1"/>
                </a:solidFill>
              </a:rPr>
              <a:t>ook</a:t>
            </a:r>
            <a:r>
              <a:rPr lang="en-US" sz="1200" dirty="0">
                <a:solidFill>
                  <a:schemeClr val="tx1"/>
                </a:solidFill>
              </a:rPr>
              <a:t> </a:t>
            </a:r>
            <a:r>
              <a:rPr lang="en-US" sz="1200" dirty="0" err="1">
                <a:solidFill>
                  <a:schemeClr val="tx1"/>
                </a:solidFill>
              </a:rPr>
              <a:t>een</a:t>
            </a:r>
            <a:r>
              <a:rPr lang="en-US" sz="1200" dirty="0">
                <a:solidFill>
                  <a:schemeClr val="tx1"/>
                </a:solidFill>
              </a:rPr>
              <a:t> </a:t>
            </a:r>
            <a:r>
              <a:rPr lang="en-US" sz="1200" dirty="0" err="1">
                <a:solidFill>
                  <a:schemeClr val="tx1"/>
                </a:solidFill>
              </a:rPr>
              <a:t>goede</a:t>
            </a:r>
            <a:r>
              <a:rPr lang="en-US" sz="1200" dirty="0">
                <a:solidFill>
                  <a:schemeClr val="tx1"/>
                </a:solidFill>
              </a:rPr>
              <a:t> </a:t>
            </a:r>
            <a:r>
              <a:rPr lang="en-US" sz="1200" dirty="0" err="1">
                <a:solidFill>
                  <a:schemeClr val="tx1"/>
                </a:solidFill>
              </a:rPr>
              <a:t>bodemstructuur</a:t>
            </a:r>
            <a:r>
              <a:rPr lang="en-US" sz="1200" dirty="0">
                <a:solidFill>
                  <a:schemeClr val="tx1"/>
                </a:solidFill>
              </a:rPr>
              <a:t> is van </a:t>
            </a:r>
            <a:r>
              <a:rPr lang="en-US" sz="1200" dirty="0" err="1">
                <a:solidFill>
                  <a:schemeClr val="tx1"/>
                </a:solidFill>
              </a:rPr>
              <a:t>groot</a:t>
            </a:r>
            <a:r>
              <a:rPr lang="en-US" sz="1200" dirty="0">
                <a:solidFill>
                  <a:schemeClr val="tx1"/>
                </a:solidFill>
              </a:rPr>
              <a:t> </a:t>
            </a:r>
            <a:r>
              <a:rPr lang="en-US" sz="1200" dirty="0" err="1">
                <a:solidFill>
                  <a:schemeClr val="tx1"/>
                </a:solidFill>
              </a:rPr>
              <a:t>belang</a:t>
            </a:r>
            <a:r>
              <a:rPr lang="en-US" sz="1200" dirty="0">
                <a:solidFill>
                  <a:schemeClr val="tx1"/>
                </a:solidFill>
              </a:rPr>
              <a:t>.</a:t>
            </a:r>
            <a:endParaRPr lang="nl-NL" sz="1200" dirty="0">
              <a:solidFill>
                <a:schemeClr val="tx1"/>
              </a:solidFill>
            </a:endParaRPr>
          </a:p>
        </p:txBody>
      </p:sp>
      <p:sp>
        <p:nvSpPr>
          <p:cNvPr id="8" name="Afgeronde rechthoek 27"/>
          <p:cNvSpPr/>
          <p:nvPr/>
        </p:nvSpPr>
        <p:spPr>
          <a:xfrm>
            <a:off x="4574113" y="3496472"/>
            <a:ext cx="4088423" cy="2559051"/>
          </a:xfrm>
          <a:prstGeom prst="roundRect">
            <a:avLst>
              <a:gd name="adj" fmla="val 2968"/>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de-DE" sz="1200" dirty="0" err="1">
                <a:solidFill>
                  <a:schemeClr val="tx1"/>
                </a:solidFill>
              </a:rPr>
              <a:t>Zonder</a:t>
            </a:r>
            <a:r>
              <a:rPr lang="de-DE" sz="1200" dirty="0">
                <a:solidFill>
                  <a:schemeClr val="tx1"/>
                </a:solidFill>
              </a:rPr>
              <a:t> </a:t>
            </a:r>
            <a:r>
              <a:rPr lang="de-DE" sz="1200" dirty="0" err="1">
                <a:solidFill>
                  <a:schemeClr val="tx1"/>
                </a:solidFill>
              </a:rPr>
              <a:t>vocht</a:t>
            </a:r>
            <a:r>
              <a:rPr lang="de-DE" sz="1200" dirty="0">
                <a:solidFill>
                  <a:schemeClr val="tx1"/>
                </a:solidFill>
              </a:rPr>
              <a:t> </a:t>
            </a:r>
            <a:r>
              <a:rPr lang="de-DE" sz="1200" dirty="0" err="1">
                <a:solidFill>
                  <a:schemeClr val="tx1"/>
                </a:solidFill>
              </a:rPr>
              <a:t>kunnen</a:t>
            </a:r>
            <a:r>
              <a:rPr lang="de-DE" sz="1200" dirty="0">
                <a:solidFill>
                  <a:schemeClr val="tx1"/>
                </a:solidFill>
              </a:rPr>
              <a:t> </a:t>
            </a:r>
            <a:r>
              <a:rPr lang="de-DE" sz="1200" dirty="0" err="1">
                <a:solidFill>
                  <a:schemeClr val="tx1"/>
                </a:solidFill>
              </a:rPr>
              <a:t>sporen</a:t>
            </a:r>
            <a:r>
              <a:rPr lang="de-DE" sz="1200" dirty="0">
                <a:solidFill>
                  <a:schemeClr val="tx1"/>
                </a:solidFill>
              </a:rPr>
              <a:t> </a:t>
            </a:r>
            <a:r>
              <a:rPr lang="de-DE" sz="1200" dirty="0" err="1">
                <a:solidFill>
                  <a:schemeClr val="tx1"/>
                </a:solidFill>
              </a:rPr>
              <a:t>niet</a:t>
            </a:r>
            <a:r>
              <a:rPr lang="de-DE" sz="1200" dirty="0">
                <a:solidFill>
                  <a:schemeClr val="tx1"/>
                </a:solidFill>
              </a:rPr>
              <a:t> </a:t>
            </a:r>
            <a:r>
              <a:rPr lang="de-DE" sz="1200" dirty="0" err="1">
                <a:solidFill>
                  <a:schemeClr val="tx1"/>
                </a:solidFill>
              </a:rPr>
              <a:t>kiemen</a:t>
            </a:r>
            <a:endParaRPr lang="de-DE" sz="1200" dirty="0">
              <a:solidFill>
                <a:schemeClr val="tx1"/>
              </a:solidFill>
            </a:endParaRPr>
          </a:p>
          <a:p>
            <a:pPr>
              <a:defRPr/>
            </a:pPr>
            <a:endParaRPr lang="de-DE" sz="1200" dirty="0">
              <a:solidFill>
                <a:schemeClr val="tx1"/>
              </a:solidFill>
            </a:endParaRPr>
          </a:p>
          <a:p>
            <a:pPr>
              <a:defRPr/>
            </a:pPr>
            <a:r>
              <a:rPr lang="de-DE" sz="1200" dirty="0">
                <a:solidFill>
                  <a:schemeClr val="tx1"/>
                </a:solidFill>
              </a:rPr>
              <a:t>In de morgen </a:t>
            </a:r>
            <a:r>
              <a:rPr lang="de-DE" sz="1200" dirty="0" err="1">
                <a:solidFill>
                  <a:schemeClr val="tx1"/>
                </a:solidFill>
              </a:rPr>
              <a:t>water</a:t>
            </a:r>
            <a:r>
              <a:rPr lang="de-DE" sz="1200" dirty="0">
                <a:solidFill>
                  <a:schemeClr val="tx1"/>
                </a:solidFill>
              </a:rPr>
              <a:t> </a:t>
            </a:r>
            <a:r>
              <a:rPr lang="de-DE" sz="1200" dirty="0" err="1">
                <a:solidFill>
                  <a:schemeClr val="tx1"/>
                </a:solidFill>
              </a:rPr>
              <a:t>geven</a:t>
            </a:r>
            <a:r>
              <a:rPr lang="de-DE" sz="1200" dirty="0">
                <a:solidFill>
                  <a:schemeClr val="tx1"/>
                </a:solidFill>
              </a:rPr>
              <a:t>, blad </a:t>
            </a:r>
            <a:r>
              <a:rPr lang="de-DE" sz="1200" dirty="0" err="1">
                <a:solidFill>
                  <a:schemeClr val="tx1"/>
                </a:solidFill>
              </a:rPr>
              <a:t>niet</a:t>
            </a:r>
            <a:r>
              <a:rPr lang="de-DE" sz="1200" dirty="0">
                <a:solidFill>
                  <a:schemeClr val="tx1"/>
                </a:solidFill>
              </a:rPr>
              <a:t> </a:t>
            </a:r>
            <a:r>
              <a:rPr lang="de-DE" sz="1200" dirty="0" err="1">
                <a:solidFill>
                  <a:schemeClr val="tx1"/>
                </a:solidFill>
              </a:rPr>
              <a:t>bevochtigen</a:t>
            </a:r>
            <a:endParaRPr lang="de-DE" sz="1200" dirty="0">
              <a:solidFill>
                <a:schemeClr val="tx1"/>
              </a:solidFill>
            </a:endParaRPr>
          </a:p>
          <a:p>
            <a:pPr>
              <a:defRPr/>
            </a:pPr>
            <a:endParaRPr lang="de-DE" sz="1200" dirty="0">
              <a:solidFill>
                <a:schemeClr val="tx1"/>
              </a:solidFill>
            </a:endParaRPr>
          </a:p>
          <a:p>
            <a:pPr>
              <a:defRPr/>
            </a:pPr>
            <a:r>
              <a:rPr lang="de-DE" sz="1200" dirty="0">
                <a:solidFill>
                  <a:schemeClr val="tx1"/>
                </a:solidFill>
              </a:rPr>
              <a:t>In </a:t>
            </a:r>
            <a:r>
              <a:rPr lang="de-DE" sz="1200" dirty="0" err="1">
                <a:solidFill>
                  <a:schemeClr val="tx1"/>
                </a:solidFill>
              </a:rPr>
              <a:t>het</a:t>
            </a:r>
            <a:r>
              <a:rPr lang="de-DE" sz="1200" dirty="0">
                <a:solidFill>
                  <a:schemeClr val="tx1"/>
                </a:solidFill>
              </a:rPr>
              <a:t> </a:t>
            </a:r>
            <a:r>
              <a:rPr lang="de-DE" sz="1200" dirty="0" err="1">
                <a:solidFill>
                  <a:schemeClr val="tx1"/>
                </a:solidFill>
              </a:rPr>
              <a:t>voorjaar</a:t>
            </a:r>
            <a:r>
              <a:rPr lang="de-DE" sz="1200" dirty="0">
                <a:solidFill>
                  <a:schemeClr val="tx1"/>
                </a:solidFill>
              </a:rPr>
              <a:t> </a:t>
            </a:r>
            <a:r>
              <a:rPr lang="de-DE" sz="1200" dirty="0" err="1">
                <a:solidFill>
                  <a:schemeClr val="tx1"/>
                </a:solidFill>
              </a:rPr>
              <a:t>zeker</a:t>
            </a:r>
            <a:r>
              <a:rPr lang="de-DE" sz="1200" dirty="0">
                <a:solidFill>
                  <a:schemeClr val="tx1"/>
                </a:solidFill>
              </a:rPr>
              <a:t> </a:t>
            </a:r>
            <a:r>
              <a:rPr lang="de-DE" sz="1200" dirty="0" err="1">
                <a:solidFill>
                  <a:schemeClr val="tx1"/>
                </a:solidFill>
              </a:rPr>
              <a:t>bij</a:t>
            </a:r>
            <a:r>
              <a:rPr lang="de-DE" sz="1200" dirty="0">
                <a:solidFill>
                  <a:schemeClr val="tx1"/>
                </a:solidFill>
              </a:rPr>
              <a:t> </a:t>
            </a:r>
            <a:r>
              <a:rPr lang="de-DE" sz="1200" dirty="0" err="1">
                <a:solidFill>
                  <a:schemeClr val="tx1"/>
                </a:solidFill>
              </a:rPr>
              <a:t>infectiegevaar</a:t>
            </a:r>
            <a:r>
              <a:rPr lang="de-DE" sz="1200" dirty="0">
                <a:solidFill>
                  <a:schemeClr val="tx1"/>
                </a:solidFill>
              </a:rPr>
              <a:t> </a:t>
            </a:r>
            <a:r>
              <a:rPr lang="de-DE" sz="1200" dirty="0" err="1">
                <a:solidFill>
                  <a:schemeClr val="tx1"/>
                </a:solidFill>
              </a:rPr>
              <a:t>behandelen</a:t>
            </a:r>
            <a:r>
              <a:rPr lang="de-DE" sz="1200" dirty="0">
                <a:solidFill>
                  <a:schemeClr val="tx1"/>
                </a:solidFill>
              </a:rPr>
              <a:t>, </a:t>
            </a:r>
            <a:r>
              <a:rPr lang="de-DE" sz="1200" dirty="0" err="1">
                <a:solidFill>
                  <a:schemeClr val="tx1"/>
                </a:solidFill>
              </a:rPr>
              <a:t>ook</a:t>
            </a:r>
            <a:endParaRPr lang="de-DE" sz="1200" dirty="0">
              <a:solidFill>
                <a:schemeClr val="tx1"/>
              </a:solidFill>
            </a:endParaRPr>
          </a:p>
          <a:p>
            <a:pPr>
              <a:defRPr/>
            </a:pPr>
            <a:r>
              <a:rPr lang="de-DE" sz="1200" dirty="0">
                <a:solidFill>
                  <a:schemeClr val="tx1"/>
                </a:solidFill>
              </a:rPr>
              <a:t>al </a:t>
            </a:r>
            <a:r>
              <a:rPr lang="de-DE" sz="1200" dirty="0" err="1">
                <a:solidFill>
                  <a:schemeClr val="tx1"/>
                </a:solidFill>
              </a:rPr>
              <a:t>is</a:t>
            </a:r>
            <a:r>
              <a:rPr lang="de-DE" sz="1200" dirty="0">
                <a:solidFill>
                  <a:schemeClr val="tx1"/>
                </a:solidFill>
              </a:rPr>
              <a:t> er </a:t>
            </a:r>
            <a:r>
              <a:rPr lang="de-DE" sz="1200" dirty="0" err="1">
                <a:solidFill>
                  <a:schemeClr val="tx1"/>
                </a:solidFill>
              </a:rPr>
              <a:t>nog</a:t>
            </a:r>
            <a:r>
              <a:rPr lang="de-DE" sz="1200" dirty="0">
                <a:solidFill>
                  <a:schemeClr val="tx1"/>
                </a:solidFill>
              </a:rPr>
              <a:t> </a:t>
            </a:r>
            <a:r>
              <a:rPr lang="de-DE" sz="1200" dirty="0" err="1">
                <a:solidFill>
                  <a:schemeClr val="tx1"/>
                </a:solidFill>
              </a:rPr>
              <a:t>niets</a:t>
            </a:r>
            <a:r>
              <a:rPr lang="de-DE" sz="1200" dirty="0">
                <a:solidFill>
                  <a:schemeClr val="tx1"/>
                </a:solidFill>
              </a:rPr>
              <a:t> te </a:t>
            </a:r>
            <a:r>
              <a:rPr lang="de-DE" sz="1200" dirty="0" err="1">
                <a:solidFill>
                  <a:schemeClr val="tx1"/>
                </a:solidFill>
              </a:rPr>
              <a:t>zien</a:t>
            </a:r>
            <a:endParaRPr lang="de-DE" sz="1200" dirty="0">
              <a:solidFill>
                <a:schemeClr val="tx1"/>
              </a:solidFill>
            </a:endParaRPr>
          </a:p>
          <a:p>
            <a:pPr>
              <a:defRPr/>
            </a:pPr>
            <a:endParaRPr lang="de-DE" sz="1200" dirty="0">
              <a:solidFill>
                <a:schemeClr val="tx1"/>
              </a:solidFill>
            </a:endParaRPr>
          </a:p>
          <a:p>
            <a:pPr>
              <a:defRPr/>
            </a:pPr>
            <a:r>
              <a:rPr lang="de-DE" sz="1200" dirty="0" err="1">
                <a:solidFill>
                  <a:schemeClr val="tx1"/>
                </a:solidFill>
              </a:rPr>
              <a:t>Optijd</a:t>
            </a:r>
            <a:r>
              <a:rPr lang="de-DE" sz="1200" dirty="0">
                <a:solidFill>
                  <a:schemeClr val="tx1"/>
                </a:solidFill>
              </a:rPr>
              <a:t> </a:t>
            </a:r>
            <a:r>
              <a:rPr lang="de-DE" sz="1200" dirty="0" err="1">
                <a:solidFill>
                  <a:schemeClr val="tx1"/>
                </a:solidFill>
              </a:rPr>
              <a:t>spuiten</a:t>
            </a:r>
            <a:r>
              <a:rPr lang="de-DE" sz="1200" dirty="0">
                <a:solidFill>
                  <a:schemeClr val="tx1"/>
                </a:solidFill>
              </a:rPr>
              <a:t>, </a:t>
            </a:r>
            <a:r>
              <a:rPr lang="de-DE" sz="1200" dirty="0" err="1">
                <a:solidFill>
                  <a:schemeClr val="tx1"/>
                </a:solidFill>
              </a:rPr>
              <a:t>behandelingen</a:t>
            </a:r>
            <a:r>
              <a:rPr lang="de-DE" sz="1200" dirty="0">
                <a:solidFill>
                  <a:schemeClr val="tx1"/>
                </a:solidFill>
              </a:rPr>
              <a:t> </a:t>
            </a:r>
            <a:r>
              <a:rPr lang="de-DE" sz="1200" dirty="0" err="1">
                <a:solidFill>
                  <a:schemeClr val="tx1"/>
                </a:solidFill>
              </a:rPr>
              <a:t>herhalen</a:t>
            </a:r>
            <a:r>
              <a:rPr lang="de-DE" sz="1200" dirty="0">
                <a:solidFill>
                  <a:schemeClr val="tx1"/>
                </a:solidFill>
              </a:rPr>
              <a:t>, 1x </a:t>
            </a:r>
            <a:r>
              <a:rPr lang="de-DE" sz="1200" dirty="0" err="1">
                <a:solidFill>
                  <a:schemeClr val="tx1"/>
                </a:solidFill>
              </a:rPr>
              <a:t>spuiten</a:t>
            </a:r>
            <a:r>
              <a:rPr lang="de-DE" sz="1200" dirty="0">
                <a:solidFill>
                  <a:schemeClr val="tx1"/>
                </a:solidFill>
              </a:rPr>
              <a:t> </a:t>
            </a:r>
            <a:r>
              <a:rPr lang="de-DE" sz="1200" dirty="0" err="1">
                <a:solidFill>
                  <a:schemeClr val="tx1"/>
                </a:solidFill>
              </a:rPr>
              <a:t>helpt</a:t>
            </a:r>
            <a:r>
              <a:rPr lang="de-DE" sz="1200" dirty="0">
                <a:solidFill>
                  <a:schemeClr val="tx1"/>
                </a:solidFill>
              </a:rPr>
              <a:t> </a:t>
            </a:r>
            <a:r>
              <a:rPr lang="de-DE" sz="1200" dirty="0" err="1">
                <a:solidFill>
                  <a:schemeClr val="tx1"/>
                </a:solidFill>
              </a:rPr>
              <a:t>niet</a:t>
            </a:r>
            <a:endParaRPr lang="de-DE" sz="1200" dirty="0">
              <a:solidFill>
                <a:schemeClr val="tx1"/>
              </a:solidFill>
            </a:endParaRPr>
          </a:p>
          <a:p>
            <a:pPr>
              <a:defRPr/>
            </a:pPr>
            <a:r>
              <a:rPr lang="de-DE" sz="1000" dirty="0">
                <a:solidFill>
                  <a:srgbClr val="000099"/>
                </a:solidFill>
              </a:rPr>
              <a:t>(</a:t>
            </a:r>
            <a:r>
              <a:rPr lang="de-DE" sz="1000" dirty="0" err="1">
                <a:solidFill>
                  <a:srgbClr val="000099"/>
                </a:solidFill>
              </a:rPr>
              <a:t>kennis</a:t>
            </a:r>
            <a:r>
              <a:rPr lang="de-DE" sz="1000" dirty="0">
                <a:solidFill>
                  <a:srgbClr val="000099"/>
                </a:solidFill>
              </a:rPr>
              <a:t> van de </a:t>
            </a:r>
            <a:r>
              <a:rPr lang="de-DE" sz="1000" dirty="0" err="1">
                <a:solidFill>
                  <a:srgbClr val="000099"/>
                </a:solidFill>
              </a:rPr>
              <a:t>cyclus</a:t>
            </a:r>
            <a:r>
              <a:rPr lang="de-DE" sz="1000" dirty="0">
                <a:solidFill>
                  <a:srgbClr val="000099"/>
                </a:solidFill>
              </a:rPr>
              <a:t>)</a:t>
            </a:r>
          </a:p>
          <a:p>
            <a:pPr>
              <a:defRPr/>
            </a:pPr>
            <a:endParaRPr lang="de-DE" sz="1000" dirty="0">
              <a:solidFill>
                <a:srgbClr val="000099"/>
              </a:solidFill>
            </a:endParaRPr>
          </a:p>
          <a:p>
            <a:pPr>
              <a:defRPr/>
            </a:pPr>
            <a:r>
              <a:rPr lang="de-DE" sz="1200" dirty="0" err="1">
                <a:solidFill>
                  <a:schemeClr val="tx1"/>
                </a:solidFill>
              </a:rPr>
              <a:t>Aangetaste</a:t>
            </a:r>
            <a:r>
              <a:rPr lang="de-DE" sz="1200" dirty="0">
                <a:solidFill>
                  <a:schemeClr val="tx1"/>
                </a:solidFill>
              </a:rPr>
              <a:t> </a:t>
            </a:r>
            <a:r>
              <a:rPr lang="de-DE" sz="1200" dirty="0" err="1">
                <a:solidFill>
                  <a:schemeClr val="tx1"/>
                </a:solidFill>
              </a:rPr>
              <a:t>plantendelen</a:t>
            </a:r>
            <a:r>
              <a:rPr lang="de-DE" sz="1200" dirty="0">
                <a:solidFill>
                  <a:schemeClr val="tx1"/>
                </a:solidFill>
              </a:rPr>
              <a:t> </a:t>
            </a:r>
            <a:r>
              <a:rPr lang="de-DE" sz="1200" dirty="0" err="1">
                <a:solidFill>
                  <a:schemeClr val="tx1"/>
                </a:solidFill>
              </a:rPr>
              <a:t>zijn</a:t>
            </a:r>
            <a:r>
              <a:rPr lang="de-DE" sz="1200" dirty="0">
                <a:solidFill>
                  <a:schemeClr val="tx1"/>
                </a:solidFill>
              </a:rPr>
              <a:t> verloren en </a:t>
            </a:r>
            <a:r>
              <a:rPr lang="de-DE" sz="1200" dirty="0" err="1">
                <a:solidFill>
                  <a:schemeClr val="tx1"/>
                </a:solidFill>
              </a:rPr>
              <a:t>bevatten</a:t>
            </a:r>
            <a:r>
              <a:rPr lang="de-DE" sz="1200" dirty="0">
                <a:solidFill>
                  <a:schemeClr val="tx1"/>
                </a:solidFill>
              </a:rPr>
              <a:t> </a:t>
            </a:r>
          </a:p>
          <a:p>
            <a:pPr>
              <a:defRPr/>
            </a:pPr>
            <a:r>
              <a:rPr lang="de-DE" sz="1200" dirty="0" err="1">
                <a:solidFill>
                  <a:schemeClr val="tx1"/>
                </a:solidFill>
              </a:rPr>
              <a:t>miljoenen</a:t>
            </a:r>
            <a:r>
              <a:rPr lang="de-DE" sz="1200" dirty="0">
                <a:solidFill>
                  <a:schemeClr val="tx1"/>
                </a:solidFill>
              </a:rPr>
              <a:t> </a:t>
            </a:r>
            <a:r>
              <a:rPr lang="de-DE" sz="1200" dirty="0" err="1">
                <a:solidFill>
                  <a:schemeClr val="tx1"/>
                </a:solidFill>
              </a:rPr>
              <a:t>sporen</a:t>
            </a:r>
            <a:r>
              <a:rPr lang="de-DE" sz="1200" dirty="0">
                <a:solidFill>
                  <a:srgbClr val="000099"/>
                </a:solidFill>
              </a:rPr>
              <a:t> </a:t>
            </a:r>
            <a:r>
              <a:rPr lang="de-DE" sz="1000" dirty="0">
                <a:solidFill>
                  <a:srgbClr val="000099"/>
                </a:solidFill>
              </a:rPr>
              <a:t>(</a:t>
            </a:r>
            <a:r>
              <a:rPr lang="de-DE" sz="1000" dirty="0" err="1">
                <a:solidFill>
                  <a:srgbClr val="000099"/>
                </a:solidFill>
              </a:rPr>
              <a:t>geen</a:t>
            </a:r>
            <a:r>
              <a:rPr lang="de-DE" sz="1000" dirty="0">
                <a:solidFill>
                  <a:srgbClr val="000099"/>
                </a:solidFill>
              </a:rPr>
              <a:t> </a:t>
            </a:r>
            <a:r>
              <a:rPr lang="de-DE" sz="1000" dirty="0" err="1">
                <a:solidFill>
                  <a:srgbClr val="000099"/>
                </a:solidFill>
              </a:rPr>
              <a:t>genezing</a:t>
            </a:r>
            <a:r>
              <a:rPr lang="de-DE" sz="1000" dirty="0">
                <a:solidFill>
                  <a:srgbClr val="000099"/>
                </a:solidFill>
              </a:rPr>
              <a:t> </a:t>
            </a:r>
            <a:r>
              <a:rPr lang="de-DE" sz="1000" dirty="0" err="1">
                <a:solidFill>
                  <a:srgbClr val="000099"/>
                </a:solidFill>
              </a:rPr>
              <a:t>meer</a:t>
            </a:r>
            <a:r>
              <a:rPr lang="de-DE" sz="1000" dirty="0">
                <a:solidFill>
                  <a:srgbClr val="000099"/>
                </a:solidFill>
              </a:rPr>
              <a:t> </a:t>
            </a:r>
            <a:r>
              <a:rPr lang="de-DE" sz="1000" dirty="0" err="1">
                <a:solidFill>
                  <a:srgbClr val="000099"/>
                </a:solidFill>
              </a:rPr>
              <a:t>mogelijk</a:t>
            </a:r>
            <a:r>
              <a:rPr lang="de-DE" sz="1000" dirty="0">
                <a:solidFill>
                  <a:srgbClr val="000099"/>
                </a:solidFill>
              </a:rPr>
              <a:t>)</a:t>
            </a:r>
          </a:p>
          <a:p>
            <a:pPr>
              <a:defRPr/>
            </a:pPr>
            <a:endParaRPr lang="de-DE" sz="1200" dirty="0">
              <a:solidFill>
                <a:schemeClr val="tx1"/>
              </a:solidFill>
            </a:endParaRPr>
          </a:p>
          <a:p>
            <a:pPr>
              <a:defRPr/>
            </a:pPr>
            <a:r>
              <a:rPr lang="de-DE" sz="1200" dirty="0" err="1">
                <a:solidFill>
                  <a:srgbClr val="FF0000"/>
                </a:solidFill>
              </a:rPr>
              <a:t>infectiebron</a:t>
            </a:r>
            <a:r>
              <a:rPr lang="de-DE" sz="1200" dirty="0">
                <a:solidFill>
                  <a:srgbClr val="FF0000"/>
                </a:solidFill>
              </a:rPr>
              <a:t> </a:t>
            </a:r>
            <a:r>
              <a:rPr lang="de-DE" sz="1200" dirty="0" err="1">
                <a:solidFill>
                  <a:srgbClr val="FF0000"/>
                </a:solidFill>
              </a:rPr>
              <a:t>verwijderen</a:t>
            </a:r>
            <a:r>
              <a:rPr lang="de-DE" sz="1200" dirty="0">
                <a:solidFill>
                  <a:srgbClr val="FF0000"/>
                </a:solidFill>
              </a:rPr>
              <a:t> en </a:t>
            </a:r>
            <a:r>
              <a:rPr lang="de-DE" sz="1200" dirty="0" err="1">
                <a:solidFill>
                  <a:srgbClr val="FF0000"/>
                </a:solidFill>
              </a:rPr>
              <a:t>vernietigen</a:t>
            </a:r>
            <a:endParaRPr lang="nl-NL" sz="1200" dirty="0">
              <a:solidFill>
                <a:schemeClr val="tx1"/>
              </a:solidFill>
            </a:endParaRPr>
          </a:p>
        </p:txBody>
      </p:sp>
      <p:pic>
        <p:nvPicPr>
          <p:cNvPr id="10" name="Picture 6" descr="\\BMJDSFS02.mjd.bnl.bayer.cnb\BCS_Users\BNHOE\Personal Data\digitaal\Bayer\2015\A voorkom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163" y="1080504"/>
            <a:ext cx="1388923" cy="105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479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071EDEE-12F0-4372-AA6B-CDD25D02A1A8}"/>
              </a:ext>
            </a:extLst>
          </p:cNvPr>
          <p:cNvPicPr>
            <a:picLocks noChangeAspect="1"/>
          </p:cNvPicPr>
          <p:nvPr/>
        </p:nvPicPr>
        <p:blipFill>
          <a:blip r:embed="rId3"/>
          <a:stretch>
            <a:fillRect/>
          </a:stretch>
        </p:blipFill>
        <p:spPr>
          <a:xfrm flipH="1">
            <a:off x="5951130" y="1812065"/>
            <a:ext cx="2967787" cy="1616935"/>
          </a:xfrm>
          <a:prstGeom prst="rect">
            <a:avLst/>
          </a:prstGeom>
        </p:spPr>
      </p:pic>
      <p:pic>
        <p:nvPicPr>
          <p:cNvPr id="5" name="Tijdelijke aanduiding voor inhoud 3">
            <a:extLst>
              <a:ext uri="{FF2B5EF4-FFF2-40B4-BE49-F238E27FC236}">
                <a16:creationId xmlns:a16="http://schemas.microsoft.com/office/drawing/2014/main" id="{4A7297D2-7946-4299-806F-92B37CA41CAC}"/>
              </a:ext>
            </a:extLst>
          </p:cNvPr>
          <p:cNvPicPr>
            <a:picLocks noChangeAspect="1"/>
          </p:cNvPicPr>
          <p:nvPr/>
        </p:nvPicPr>
        <p:blipFill>
          <a:blip r:embed="rId4"/>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72563F3B-1231-4701-A58E-B3C48B71BEBE}"/>
              </a:ext>
            </a:extLst>
          </p:cNvPr>
          <p:cNvSpPr txBox="1"/>
          <p:nvPr/>
        </p:nvSpPr>
        <p:spPr>
          <a:xfrm>
            <a:off x="225083" y="1587586"/>
            <a:ext cx="9326880" cy="4893647"/>
          </a:xfrm>
          <a:prstGeom prst="rect">
            <a:avLst/>
          </a:prstGeom>
          <a:noFill/>
        </p:spPr>
        <p:txBody>
          <a:bodyPr wrap="square" rtlCol="0">
            <a:spAutoFit/>
          </a:bodyPr>
          <a:lstStyle/>
          <a:p>
            <a:r>
              <a:rPr lang="nl-NL" sz="2400" dirty="0"/>
              <a:t>Om te kunnen determineren is het belangrijk om van tevoren </a:t>
            </a:r>
          </a:p>
          <a:p>
            <a:r>
              <a:rPr lang="nl-NL" sz="2400" dirty="0"/>
              <a:t>antwoord te krijgen op 3 vragen.</a:t>
            </a:r>
          </a:p>
          <a:p>
            <a:endParaRPr lang="nl-NL" sz="2400" dirty="0"/>
          </a:p>
          <a:p>
            <a:endParaRPr lang="nl-NL" sz="2400" dirty="0"/>
          </a:p>
          <a:p>
            <a:pPr marL="342900" indent="-342900">
              <a:buFont typeface="+mj-lt"/>
              <a:buAutoNum type="arabicPeriod"/>
            </a:pPr>
            <a:r>
              <a:rPr lang="nl-NL" sz="2400" dirty="0"/>
              <a:t>Hoe is de exacte naam van de plant (product) waar het over gaat</a:t>
            </a:r>
          </a:p>
          <a:p>
            <a:r>
              <a:rPr lang="nl-NL" sz="2400" i="1" dirty="0"/>
              <a:t>Denk daarbij aan gevoeligheid voor b.v. echte meeldauw</a:t>
            </a:r>
          </a:p>
          <a:p>
            <a:r>
              <a:rPr lang="nl-NL" sz="2400" i="1" dirty="0"/>
              <a:t>die </a:t>
            </a:r>
            <a:r>
              <a:rPr lang="nl-NL" sz="2400" i="1" dirty="0" err="1"/>
              <a:t>rasafhankelijk</a:t>
            </a:r>
            <a:r>
              <a:rPr lang="nl-NL" sz="2400" i="1" dirty="0"/>
              <a:t> is.</a:t>
            </a:r>
          </a:p>
          <a:p>
            <a:r>
              <a:rPr lang="nl-NL" sz="2400" dirty="0"/>
              <a:t>2. Wat zie je? </a:t>
            </a:r>
          </a:p>
          <a:p>
            <a:r>
              <a:rPr lang="nl-NL" sz="2400" i="1" dirty="0"/>
              <a:t>Veel symptomen zijn b.v. het gevolg van een fysiologische afwijking </a:t>
            </a:r>
          </a:p>
          <a:p>
            <a:r>
              <a:rPr lang="nl-NL" sz="2400" i="1" dirty="0"/>
              <a:t>in het product</a:t>
            </a:r>
          </a:p>
          <a:p>
            <a:r>
              <a:rPr lang="nl-NL" sz="2400" dirty="0"/>
              <a:t>3. Hoe is de geschiedenis van het product. </a:t>
            </a:r>
          </a:p>
          <a:p>
            <a:r>
              <a:rPr lang="nl-NL" sz="2400" i="1" dirty="0"/>
              <a:t>Veel problemen worden veroorzaak door fouten gemaakt tijdens het oogsten, opslag of vervoer</a:t>
            </a:r>
          </a:p>
        </p:txBody>
      </p:sp>
      <p:sp>
        <p:nvSpPr>
          <p:cNvPr id="2" name="TextBox 15">
            <a:extLst>
              <a:ext uri="{FF2B5EF4-FFF2-40B4-BE49-F238E27FC236}">
                <a16:creationId xmlns:a16="http://schemas.microsoft.com/office/drawing/2014/main" id="{E28D290C-59F0-B796-DE71-4A696FAB9ADC}"/>
              </a:ext>
            </a:extLst>
          </p:cNvPr>
          <p:cNvSpPr txBox="1"/>
          <p:nvPr/>
        </p:nvSpPr>
        <p:spPr>
          <a:xfrm>
            <a:off x="390304" y="488271"/>
            <a:ext cx="4635243" cy="461665"/>
          </a:xfrm>
          <a:prstGeom prst="rect">
            <a:avLst/>
          </a:prstGeom>
          <a:noFill/>
        </p:spPr>
        <p:txBody>
          <a:bodyPr wrap="none" rtlCol="0">
            <a:spAutoFit/>
          </a:bodyPr>
          <a:lstStyle/>
          <a:p>
            <a:r>
              <a:rPr lang="nl-NL" sz="2400" dirty="0"/>
              <a:t>1. Herkennen van ziekten en plagen</a:t>
            </a:r>
          </a:p>
        </p:txBody>
      </p:sp>
    </p:spTree>
    <p:extLst>
      <p:ext uri="{BB962C8B-B14F-4D97-AF65-F5344CB8AC3E}">
        <p14:creationId xmlns:p14="http://schemas.microsoft.com/office/powerpoint/2010/main" val="136787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p:cNvSpPr>
            <a:spLocks noGrp="1"/>
          </p:cNvSpPr>
          <p:nvPr>
            <p:ph type="title" idx="4294967295"/>
          </p:nvPr>
        </p:nvSpPr>
        <p:spPr>
          <a:xfrm>
            <a:off x="2965450" y="155575"/>
            <a:ext cx="6178550" cy="490538"/>
          </a:xfrm>
        </p:spPr>
        <p:txBody>
          <a:bodyPr anchor="t">
            <a:normAutofit fontScale="90000"/>
          </a:bodyPr>
          <a:lstStyle/>
          <a:p>
            <a:pPr eaLnBrk="1" hangingPunct="1"/>
            <a:r>
              <a:rPr lang="en-US" sz="3600" dirty="0" err="1"/>
              <a:t>Schimmels</a:t>
            </a:r>
            <a:endParaRPr lang="nl-NL" sz="3600" dirty="0"/>
          </a:p>
        </p:txBody>
      </p:sp>
      <p:sp>
        <p:nvSpPr>
          <p:cNvPr id="10243"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201D829F-B662-4BD0-93F1-964B5BE1308A}" type="slidenum">
              <a:rPr lang="en-US" sz="800">
                <a:solidFill>
                  <a:srgbClr val="969696"/>
                </a:solidFill>
              </a:rPr>
              <a:pPr algn="ctr" eaLnBrk="1" hangingPunct="1"/>
              <a:t>40</a:t>
            </a:fld>
            <a:endParaRPr lang="en-US" sz="800">
              <a:solidFill>
                <a:srgbClr val="969696"/>
              </a:solidFill>
            </a:endParaRPr>
          </a:p>
        </p:txBody>
      </p:sp>
      <p:sp>
        <p:nvSpPr>
          <p:cNvPr id="7" name="Afgeronde rechthoek 6"/>
          <p:cNvSpPr/>
          <p:nvPr/>
        </p:nvSpPr>
        <p:spPr>
          <a:xfrm>
            <a:off x="811007" y="5841141"/>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err="1">
                <a:solidFill>
                  <a:srgbClr val="FFFFFF"/>
                </a:solidFill>
              </a:rPr>
              <a:t>Sterroetdauw</a:t>
            </a:r>
            <a:endParaRPr lang="nl-NL" sz="1200" dirty="0">
              <a:solidFill>
                <a:srgbClr val="FFFFFF"/>
              </a:solidFill>
            </a:endParaRPr>
          </a:p>
        </p:txBody>
      </p:sp>
      <p:sp>
        <p:nvSpPr>
          <p:cNvPr id="8" name="Afgeronde rechthoek 7"/>
          <p:cNvSpPr/>
          <p:nvPr/>
        </p:nvSpPr>
        <p:spPr>
          <a:xfrm>
            <a:off x="5125940" y="5907957"/>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Meeldauw</a:t>
            </a:r>
          </a:p>
        </p:txBody>
      </p:sp>
      <p:pic>
        <p:nvPicPr>
          <p:cNvPr id="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64" y="1414631"/>
            <a:ext cx="4225902" cy="402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a:extLst>
              <a:ext uri="{FF2B5EF4-FFF2-40B4-BE49-F238E27FC236}">
                <a16:creationId xmlns:a16="http://schemas.microsoft.com/office/drawing/2014/main" id="{15FF41AD-2317-2A01-840A-851004A76381}"/>
              </a:ext>
            </a:extLst>
          </p:cNvPr>
          <p:cNvPicPr>
            <a:picLocks noChangeAspect="1"/>
          </p:cNvPicPr>
          <p:nvPr/>
        </p:nvPicPr>
        <p:blipFill>
          <a:blip r:embed="rId3"/>
          <a:stretch>
            <a:fillRect/>
          </a:stretch>
        </p:blipFill>
        <p:spPr>
          <a:xfrm>
            <a:off x="4847272" y="1533959"/>
            <a:ext cx="3357944" cy="37451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48537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idx="4294967295"/>
          </p:nvPr>
        </p:nvSpPr>
        <p:spPr>
          <a:xfrm>
            <a:off x="2952750" y="117475"/>
            <a:ext cx="6191250" cy="490538"/>
          </a:xfrm>
        </p:spPr>
        <p:txBody>
          <a:bodyPr anchor="t">
            <a:normAutofit fontScale="90000"/>
          </a:bodyPr>
          <a:lstStyle/>
          <a:p>
            <a:pPr eaLnBrk="1" hangingPunct="1"/>
            <a:r>
              <a:rPr lang="en-US" sz="3600" dirty="0" err="1">
                <a:solidFill>
                  <a:schemeClr val="accent4">
                    <a:lumMod val="75000"/>
                    <a:lumOff val="25000"/>
                  </a:schemeClr>
                </a:solidFill>
              </a:rPr>
              <a:t>Schimmels</a:t>
            </a:r>
            <a:endParaRPr lang="nl-NL" sz="3600" dirty="0">
              <a:solidFill>
                <a:schemeClr val="accent4">
                  <a:lumMod val="75000"/>
                  <a:lumOff val="25000"/>
                </a:schemeClr>
              </a:solidFill>
            </a:endParaRPr>
          </a:p>
        </p:txBody>
      </p:sp>
      <p:sp>
        <p:nvSpPr>
          <p:cNvPr id="12291"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B6A33140-3570-4B3F-A881-2C73A1B02D52}" type="slidenum">
              <a:rPr lang="en-US" sz="800">
                <a:solidFill>
                  <a:srgbClr val="969696"/>
                </a:solidFill>
              </a:rPr>
              <a:pPr algn="ctr" eaLnBrk="1" hangingPunct="1"/>
              <a:t>41</a:t>
            </a:fld>
            <a:endParaRPr lang="en-US" sz="800">
              <a:solidFill>
                <a:srgbClr val="969696"/>
              </a:solidFill>
            </a:endParaRPr>
          </a:p>
        </p:txBody>
      </p:sp>
      <p:sp>
        <p:nvSpPr>
          <p:cNvPr id="7" name="Afgeronde rechthoek 6"/>
          <p:cNvSpPr/>
          <p:nvPr/>
        </p:nvSpPr>
        <p:spPr>
          <a:xfrm>
            <a:off x="6" y="5805794"/>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Meeldauw </a:t>
            </a:r>
          </a:p>
        </p:txBody>
      </p:sp>
      <p:sp>
        <p:nvSpPr>
          <p:cNvPr id="8" name="Afgeronde rechthoek 7"/>
          <p:cNvSpPr/>
          <p:nvPr/>
        </p:nvSpPr>
        <p:spPr>
          <a:xfrm>
            <a:off x="5710610" y="5805794"/>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Roest</a:t>
            </a:r>
          </a:p>
        </p:txBody>
      </p:sp>
      <p:pic>
        <p:nvPicPr>
          <p:cNvPr id="215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1610301"/>
            <a:ext cx="4312221" cy="365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0939" y="1786133"/>
            <a:ext cx="4187980" cy="367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3795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idx="4294967295"/>
          </p:nvPr>
        </p:nvSpPr>
        <p:spPr>
          <a:xfrm>
            <a:off x="2951163" y="125413"/>
            <a:ext cx="6192837" cy="490537"/>
          </a:xfrm>
        </p:spPr>
        <p:txBody>
          <a:bodyPr anchor="t">
            <a:normAutofit fontScale="90000"/>
          </a:bodyPr>
          <a:lstStyle/>
          <a:p>
            <a:pPr eaLnBrk="1" hangingPunct="1"/>
            <a:r>
              <a:rPr lang="en-US" sz="3600" dirty="0" err="1"/>
              <a:t>Schimmels</a:t>
            </a:r>
            <a:endParaRPr lang="nl-NL" sz="3600" dirty="0"/>
          </a:p>
        </p:txBody>
      </p:sp>
      <p:sp>
        <p:nvSpPr>
          <p:cNvPr id="13315"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AB378097-848A-478D-AE88-4BD7D0EC27A1}" type="slidenum">
              <a:rPr lang="en-US" sz="800">
                <a:solidFill>
                  <a:srgbClr val="969696"/>
                </a:solidFill>
              </a:rPr>
              <a:pPr algn="ctr" eaLnBrk="1" hangingPunct="1"/>
              <a:t>42</a:t>
            </a:fld>
            <a:endParaRPr lang="en-US" sz="800">
              <a:solidFill>
                <a:srgbClr val="969696"/>
              </a:solidFill>
            </a:endParaRPr>
          </a:p>
        </p:txBody>
      </p:sp>
      <p:sp>
        <p:nvSpPr>
          <p:cNvPr id="7" name="Afgeronde rechthoek 6"/>
          <p:cNvSpPr/>
          <p:nvPr/>
        </p:nvSpPr>
        <p:spPr>
          <a:xfrm>
            <a:off x="703519" y="5614003"/>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latin typeface="Helvetica" pitchFamily="34" charset="0"/>
              </a:rPr>
              <a:t>Roest in peer</a:t>
            </a:r>
          </a:p>
        </p:txBody>
      </p:sp>
      <p:sp>
        <p:nvSpPr>
          <p:cNvPr id="8" name="Afgeronde rechthoek 7"/>
          <p:cNvSpPr/>
          <p:nvPr/>
        </p:nvSpPr>
        <p:spPr>
          <a:xfrm>
            <a:off x="5048582" y="5614003"/>
            <a:ext cx="3203331" cy="2524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latin typeface="Helvetica" pitchFamily="34" charset="0"/>
              </a:rPr>
              <a:t>Roest in peer</a:t>
            </a:r>
          </a:p>
        </p:txBody>
      </p:sp>
      <p:pic>
        <p:nvPicPr>
          <p:cNvPr id="133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246" y="1700941"/>
            <a:ext cx="3799878" cy="353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8844" y="1619137"/>
            <a:ext cx="3662808" cy="361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298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idx="4294967295"/>
          </p:nvPr>
        </p:nvSpPr>
        <p:spPr>
          <a:xfrm>
            <a:off x="2951163" y="122238"/>
            <a:ext cx="6192837" cy="490537"/>
          </a:xfrm>
        </p:spPr>
        <p:txBody>
          <a:bodyPr anchor="t">
            <a:normAutofit fontScale="90000"/>
          </a:bodyPr>
          <a:lstStyle/>
          <a:p>
            <a:pPr eaLnBrk="1" hangingPunct="1"/>
            <a:r>
              <a:rPr lang="en-US" sz="3600" dirty="0" err="1"/>
              <a:t>Schimmels</a:t>
            </a:r>
            <a:endParaRPr lang="nl-NL" sz="3600" dirty="0"/>
          </a:p>
        </p:txBody>
      </p:sp>
      <p:sp>
        <p:nvSpPr>
          <p:cNvPr id="15363"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5E6172D1-EB68-4AD8-B206-DB50053915A2}" type="slidenum">
              <a:rPr lang="en-US" sz="800">
                <a:solidFill>
                  <a:srgbClr val="969696"/>
                </a:solidFill>
              </a:rPr>
              <a:pPr algn="ctr" eaLnBrk="1" hangingPunct="1"/>
              <a:t>43</a:t>
            </a:fld>
            <a:endParaRPr lang="en-US" sz="800">
              <a:solidFill>
                <a:srgbClr val="969696"/>
              </a:solidFill>
            </a:endParaRPr>
          </a:p>
        </p:txBody>
      </p:sp>
      <p:sp>
        <p:nvSpPr>
          <p:cNvPr id="7" name="Afgeronde rechthoek 6"/>
          <p:cNvSpPr/>
          <p:nvPr/>
        </p:nvSpPr>
        <p:spPr>
          <a:xfrm>
            <a:off x="452110" y="5718468"/>
            <a:ext cx="3521319" cy="2905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Buxus schimmel (</a:t>
            </a:r>
            <a:r>
              <a:rPr lang="nl-NL" sz="1200" dirty="0" err="1">
                <a:solidFill>
                  <a:srgbClr val="FFFFFF"/>
                </a:solidFill>
              </a:rPr>
              <a:t>Cylindrocladium</a:t>
            </a:r>
            <a:r>
              <a:rPr lang="nl-NL" sz="1200" dirty="0">
                <a:solidFill>
                  <a:srgbClr val="FFFFFF"/>
                </a:solidFill>
              </a:rPr>
              <a:t>)</a:t>
            </a:r>
          </a:p>
        </p:txBody>
      </p:sp>
      <p:pic>
        <p:nvPicPr>
          <p:cNvPr id="690181" name="Picture 5" descr="buxusschimmel cylindrocla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63" y="1522522"/>
            <a:ext cx="4113814" cy="381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volutella buxi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931" y="1596154"/>
            <a:ext cx="4349169" cy="3672391"/>
          </a:xfrm>
          <a:prstGeom prst="rect">
            <a:avLst/>
          </a:prstGeom>
          <a:noFill/>
          <a:ln w="508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Afgeronde rechthoek 6"/>
          <p:cNvSpPr/>
          <p:nvPr/>
        </p:nvSpPr>
        <p:spPr>
          <a:xfrm>
            <a:off x="4684776" y="5718468"/>
            <a:ext cx="3521320" cy="298451"/>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Buxus schimmel (</a:t>
            </a:r>
            <a:r>
              <a:rPr lang="nl-NL" sz="1200" dirty="0" err="1">
                <a:solidFill>
                  <a:srgbClr val="FFFFFF"/>
                </a:solidFill>
              </a:rPr>
              <a:t>Voluntella</a:t>
            </a:r>
            <a:r>
              <a:rPr lang="nl-NL" sz="1200" dirty="0">
                <a:solidFill>
                  <a:srgbClr val="FFFFFF"/>
                </a:solidFill>
              </a:rPr>
              <a:t>)</a:t>
            </a:r>
          </a:p>
        </p:txBody>
      </p:sp>
    </p:spTree>
    <p:extLst>
      <p:ext uri="{BB962C8B-B14F-4D97-AF65-F5344CB8AC3E}">
        <p14:creationId xmlns:p14="http://schemas.microsoft.com/office/powerpoint/2010/main" val="28176454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p:cNvSpPr>
          <p:nvPr/>
        </p:nvSpPr>
        <p:spPr bwMode="auto">
          <a:xfrm>
            <a:off x="1654380" y="4"/>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err="1"/>
              <a:t>Schimmels</a:t>
            </a:r>
            <a:endParaRPr lang="nl-NL" sz="3600" dirty="0"/>
          </a:p>
        </p:txBody>
      </p:sp>
      <p:pic>
        <p:nvPicPr>
          <p:cNvPr id="17411" name="Picture 3" descr="Bladvlekkenziekte in horten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737" y="1514599"/>
            <a:ext cx="3722324" cy="3721228"/>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412" name="Picture 4" descr="fuchsia bladvlekkenziekt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344" y="1540851"/>
            <a:ext cx="3746116" cy="3694976"/>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Afgeronde rechthoek 7"/>
          <p:cNvSpPr/>
          <p:nvPr/>
        </p:nvSpPr>
        <p:spPr>
          <a:xfrm>
            <a:off x="453256" y="5800603"/>
            <a:ext cx="3456291"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Bladvlekkenziekte in Fuchsia</a:t>
            </a:r>
          </a:p>
        </p:txBody>
      </p:sp>
      <p:sp>
        <p:nvSpPr>
          <p:cNvPr id="2" name="Afgeronde rechthoek 7"/>
          <p:cNvSpPr/>
          <p:nvPr/>
        </p:nvSpPr>
        <p:spPr>
          <a:xfrm>
            <a:off x="4883960" y="5800603"/>
            <a:ext cx="3455878"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Bladvlekkenziekte in Hortensia</a:t>
            </a:r>
          </a:p>
        </p:txBody>
      </p:sp>
    </p:spTree>
    <p:extLst>
      <p:ext uri="{BB962C8B-B14F-4D97-AF65-F5344CB8AC3E}">
        <p14:creationId xmlns:p14="http://schemas.microsoft.com/office/powerpoint/2010/main" val="3685595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bladvlekken oleander 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82" y="1725772"/>
            <a:ext cx="3836034" cy="3733768"/>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436" name="Picture 4" descr="bladvlekkenziekte in hedera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6" y="1725776"/>
            <a:ext cx="4145968" cy="3763665"/>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Afgeronde rechthoek 7"/>
          <p:cNvSpPr/>
          <p:nvPr/>
        </p:nvSpPr>
        <p:spPr>
          <a:xfrm>
            <a:off x="174041" y="5825638"/>
            <a:ext cx="3802675"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Bladvlekkenziekte in Oleander</a:t>
            </a:r>
          </a:p>
        </p:txBody>
      </p:sp>
      <p:sp>
        <p:nvSpPr>
          <p:cNvPr id="2" name="Afgeronde rechthoek 7"/>
          <p:cNvSpPr/>
          <p:nvPr/>
        </p:nvSpPr>
        <p:spPr>
          <a:xfrm>
            <a:off x="4935815" y="5791101"/>
            <a:ext cx="3782159"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Bladvlekkenziekte in Hedera</a:t>
            </a:r>
          </a:p>
        </p:txBody>
      </p:sp>
      <p:sp>
        <p:nvSpPr>
          <p:cNvPr id="9" name="Titel 1"/>
          <p:cNvSpPr txBox="1">
            <a:spLocks/>
          </p:cNvSpPr>
          <p:nvPr/>
        </p:nvSpPr>
        <p:spPr bwMode="auto">
          <a:xfrm>
            <a:off x="1720100" y="77216"/>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tx1"/>
                </a:solidFill>
              </a:rPr>
              <a:t>Schimmels</a:t>
            </a:r>
            <a:endParaRPr lang="nl-NL" sz="3600" dirty="0">
              <a:solidFill>
                <a:schemeClr val="tx1"/>
              </a:solidFill>
            </a:endParaRPr>
          </a:p>
        </p:txBody>
      </p:sp>
    </p:spTree>
    <p:extLst>
      <p:ext uri="{BB962C8B-B14F-4D97-AF65-F5344CB8AC3E}">
        <p14:creationId xmlns:p14="http://schemas.microsoft.com/office/powerpoint/2010/main" val="328332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knopsterfte in rhodondend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6" y="1662154"/>
            <a:ext cx="3809909" cy="3724611"/>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460" name="Picture 4" descr="Hagelschotziekte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920" y="1662154"/>
            <a:ext cx="3883225" cy="3771739"/>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Afgeronde rechthoek 7"/>
          <p:cNvSpPr/>
          <p:nvPr/>
        </p:nvSpPr>
        <p:spPr>
          <a:xfrm>
            <a:off x="4896648" y="5738856"/>
            <a:ext cx="3852497"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a:solidFill>
                  <a:srgbClr val="FFFFFF"/>
                </a:solidFill>
              </a:rPr>
              <a:t>Hagelschotziekte</a:t>
            </a:r>
          </a:p>
        </p:txBody>
      </p:sp>
      <p:sp>
        <p:nvSpPr>
          <p:cNvPr id="2" name="Afgeronde rechthoek 7"/>
          <p:cNvSpPr/>
          <p:nvPr/>
        </p:nvSpPr>
        <p:spPr>
          <a:xfrm>
            <a:off x="79970" y="5738855"/>
            <a:ext cx="3802675" cy="276225"/>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rPr>
              <a:t>Knopsterfte</a:t>
            </a:r>
          </a:p>
        </p:txBody>
      </p:sp>
      <p:sp>
        <p:nvSpPr>
          <p:cNvPr id="7" name="Titel 1"/>
          <p:cNvSpPr txBox="1">
            <a:spLocks/>
          </p:cNvSpPr>
          <p:nvPr/>
        </p:nvSpPr>
        <p:spPr bwMode="auto">
          <a:xfrm>
            <a:off x="1855183" y="87608"/>
            <a:ext cx="6192715" cy="49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en-US" sz="3600" dirty="0" err="1">
                <a:solidFill>
                  <a:schemeClr val="tx1"/>
                </a:solidFill>
              </a:rPr>
              <a:t>Schimmels</a:t>
            </a:r>
            <a:endParaRPr lang="nl-NL" sz="3600" dirty="0">
              <a:solidFill>
                <a:schemeClr val="tx1"/>
              </a:solidFill>
            </a:endParaRPr>
          </a:p>
        </p:txBody>
      </p:sp>
    </p:spTree>
    <p:extLst>
      <p:ext uri="{BB962C8B-B14F-4D97-AF65-F5344CB8AC3E}">
        <p14:creationId xmlns:p14="http://schemas.microsoft.com/office/powerpoint/2010/main" val="2853833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idx="4294967295"/>
          </p:nvPr>
        </p:nvSpPr>
        <p:spPr>
          <a:xfrm>
            <a:off x="2951163" y="133350"/>
            <a:ext cx="6192837" cy="490538"/>
          </a:xfrm>
        </p:spPr>
        <p:txBody>
          <a:bodyPr anchor="t">
            <a:normAutofit fontScale="90000"/>
          </a:bodyPr>
          <a:lstStyle/>
          <a:p>
            <a:pPr eaLnBrk="1" hangingPunct="1"/>
            <a:r>
              <a:rPr lang="en-US" sz="3600" dirty="0" err="1">
                <a:solidFill>
                  <a:schemeClr val="accent4">
                    <a:lumMod val="75000"/>
                    <a:lumOff val="25000"/>
                  </a:schemeClr>
                </a:solidFill>
              </a:rPr>
              <a:t>Aardappelziekte</a:t>
            </a:r>
            <a:endParaRPr lang="nl-NL" sz="3600" dirty="0">
              <a:solidFill>
                <a:schemeClr val="accent4">
                  <a:lumMod val="75000"/>
                  <a:lumOff val="25000"/>
                </a:schemeClr>
              </a:solidFill>
            </a:endParaRPr>
          </a:p>
        </p:txBody>
      </p:sp>
      <p:sp>
        <p:nvSpPr>
          <p:cNvPr id="20483" name="Tijdelijke aanduiding voor dianummer 3"/>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4B021E47-A73F-4A5E-9A78-DC452FB0CC7A}" type="slidenum">
              <a:rPr lang="en-US" sz="800">
                <a:solidFill>
                  <a:srgbClr val="969696"/>
                </a:solidFill>
              </a:rPr>
              <a:pPr algn="ctr" eaLnBrk="1" hangingPunct="1"/>
              <a:t>47</a:t>
            </a:fld>
            <a:endParaRPr lang="en-US" sz="800">
              <a:solidFill>
                <a:srgbClr val="969696"/>
              </a:solidFill>
            </a:endParaRPr>
          </a:p>
        </p:txBody>
      </p:sp>
      <p:sp>
        <p:nvSpPr>
          <p:cNvPr id="7" name="Afgeronde rechthoek 6"/>
          <p:cNvSpPr/>
          <p:nvPr/>
        </p:nvSpPr>
        <p:spPr>
          <a:xfrm>
            <a:off x="1209175" y="5737262"/>
            <a:ext cx="2924908" cy="2905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200" dirty="0">
              <a:solidFill>
                <a:srgbClr val="FFFFFF"/>
              </a:solidFill>
            </a:endParaRPr>
          </a:p>
        </p:txBody>
      </p:sp>
      <p:sp>
        <p:nvSpPr>
          <p:cNvPr id="8" name="Afgeronde rechthoek 7"/>
          <p:cNvSpPr/>
          <p:nvPr/>
        </p:nvSpPr>
        <p:spPr>
          <a:xfrm>
            <a:off x="5530367" y="5736522"/>
            <a:ext cx="2951285" cy="290512"/>
          </a:xfrm>
          <a:prstGeom prst="roundRect">
            <a:avLst/>
          </a:prstGeom>
          <a:solidFill>
            <a:srgbClr val="2D6534"/>
          </a:solidFill>
          <a:ln>
            <a:solidFill>
              <a:srgbClr val="2D65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200" dirty="0">
                <a:solidFill>
                  <a:srgbClr val="FFFFFF"/>
                </a:solidFill>
                <a:latin typeface="Helvetica" pitchFamily="34" charset="0"/>
              </a:rPr>
              <a:t> Knol </a:t>
            </a:r>
            <a:r>
              <a:rPr lang="nl-NL" sz="1200" dirty="0" err="1">
                <a:solidFill>
                  <a:srgbClr val="FFFFFF"/>
                </a:solidFill>
                <a:latin typeface="Helvetica" pitchFamily="34" charset="0"/>
              </a:rPr>
              <a:t>Phytophthora</a:t>
            </a:r>
            <a:endParaRPr lang="nl-NL" sz="1200" dirty="0">
              <a:solidFill>
                <a:srgbClr val="FFFFFF"/>
              </a:solidFill>
              <a:latin typeface="Helvetica" pitchFamily="34" charset="0"/>
            </a:endParaRPr>
          </a:p>
        </p:txBody>
      </p:sp>
      <p:pic>
        <p:nvPicPr>
          <p:cNvPr id="6953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56" y="1517663"/>
            <a:ext cx="3946911" cy="391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53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380" y="1517663"/>
            <a:ext cx="3909647" cy="3895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vak 1"/>
          <p:cNvSpPr txBox="1"/>
          <p:nvPr/>
        </p:nvSpPr>
        <p:spPr>
          <a:xfrm>
            <a:off x="1500863" y="5738688"/>
            <a:ext cx="1548950" cy="307777"/>
          </a:xfrm>
          <a:prstGeom prst="rect">
            <a:avLst/>
          </a:prstGeom>
          <a:noFill/>
        </p:spPr>
        <p:txBody>
          <a:bodyPr wrap="none" rtlCol="0">
            <a:spAutoFit/>
          </a:bodyPr>
          <a:lstStyle/>
          <a:p>
            <a:r>
              <a:rPr lang="nl-NL" sz="1400" dirty="0">
                <a:solidFill>
                  <a:schemeClr val="bg1"/>
                </a:solidFill>
              </a:rPr>
              <a:t>Blad </a:t>
            </a:r>
            <a:r>
              <a:rPr lang="nl-NL" sz="1400" dirty="0" err="1">
                <a:solidFill>
                  <a:schemeClr val="bg1"/>
                </a:solidFill>
              </a:rPr>
              <a:t>Phytophthora</a:t>
            </a:r>
            <a:endParaRPr lang="nl-NL" sz="1400" dirty="0">
              <a:solidFill>
                <a:schemeClr val="bg1"/>
              </a:solidFill>
            </a:endParaRPr>
          </a:p>
        </p:txBody>
      </p:sp>
    </p:spTree>
    <p:extLst>
      <p:ext uri="{BB962C8B-B14F-4D97-AF65-F5344CB8AC3E}">
        <p14:creationId xmlns:p14="http://schemas.microsoft.com/office/powerpoint/2010/main" val="1213754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C1662-E133-2EDC-761F-D22E688D9B84}"/>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C3DFF549-589D-62CF-3B32-5D0FCE175DB1}"/>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1BF00147-AA34-06D7-839B-E0E4912AA030}"/>
              </a:ext>
            </a:extLst>
          </p:cNvPr>
          <p:cNvSpPr txBox="1"/>
          <p:nvPr/>
        </p:nvSpPr>
        <p:spPr>
          <a:xfrm>
            <a:off x="225083" y="1587586"/>
            <a:ext cx="5444197" cy="1200329"/>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Bacteriën</a:t>
            </a:r>
          </a:p>
        </p:txBody>
      </p:sp>
      <p:pic>
        <p:nvPicPr>
          <p:cNvPr id="7" name="Afbeelding 6">
            <a:extLst>
              <a:ext uri="{FF2B5EF4-FFF2-40B4-BE49-F238E27FC236}">
                <a16:creationId xmlns:a16="http://schemas.microsoft.com/office/drawing/2014/main" id="{D8E2B1A8-28E4-AB8E-1F4E-4A22C3DA23F2}"/>
              </a:ext>
            </a:extLst>
          </p:cNvPr>
          <p:cNvPicPr>
            <a:picLocks noChangeAspect="1"/>
          </p:cNvPicPr>
          <p:nvPr/>
        </p:nvPicPr>
        <p:blipFill>
          <a:blip r:embed="rId4"/>
          <a:stretch>
            <a:fillRect/>
          </a:stretch>
        </p:blipFill>
        <p:spPr>
          <a:xfrm>
            <a:off x="1758460" y="2787915"/>
            <a:ext cx="5005461" cy="3754096"/>
          </a:xfrm>
          <a:prstGeom prst="rect">
            <a:avLst/>
          </a:prstGeom>
        </p:spPr>
      </p:pic>
      <p:sp>
        <p:nvSpPr>
          <p:cNvPr id="2" name="TextBox 15">
            <a:extLst>
              <a:ext uri="{FF2B5EF4-FFF2-40B4-BE49-F238E27FC236}">
                <a16:creationId xmlns:a16="http://schemas.microsoft.com/office/drawing/2014/main" id="{6DD3D88C-6E41-2D36-1147-6EAB3751EEA0}"/>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1522587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88D53-D434-EB67-C479-AC13E6774566}"/>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54856DFA-7F52-D42B-3B29-CFC2C4EAFDDC}"/>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C237AC8B-F82E-76AC-28AF-504369AEE044}"/>
              </a:ext>
            </a:extLst>
          </p:cNvPr>
          <p:cNvSpPr txBox="1"/>
          <p:nvPr/>
        </p:nvSpPr>
        <p:spPr>
          <a:xfrm>
            <a:off x="225083" y="1587586"/>
            <a:ext cx="7178273" cy="4524315"/>
          </a:xfrm>
          <a:prstGeom prst="rect">
            <a:avLst/>
          </a:prstGeom>
          <a:noFill/>
        </p:spPr>
        <p:txBody>
          <a:bodyPr wrap="square" rtlCol="0">
            <a:spAutoFit/>
          </a:bodyPr>
          <a:lstStyle/>
          <a:p>
            <a:r>
              <a:rPr lang="nl-NL" sz="2400" dirty="0"/>
              <a:t>Symptomen van een plantenziekte veroorzaakt door een bacterie zijn heel divers: vlekjes op bladeren en vruchten, verwelking, rotting, tumor, kanker en afsterven van twijgen. </a:t>
            </a:r>
          </a:p>
          <a:p>
            <a:endParaRPr lang="nl-NL" sz="2400" dirty="0"/>
          </a:p>
          <a:p>
            <a:r>
              <a:rPr lang="nl-NL" sz="2400" dirty="0"/>
              <a:t>Gevorderde infecties kunnen de hele plant aantasten. In bacterieziek plantenweefsel zijn tientallen miljoenen bacteriecellen aanwezig die zichtbaar kunnen worden in kleverige druppels op het aangetaste weefsel.</a:t>
            </a:r>
          </a:p>
          <a:p>
            <a:endParaRPr lang="nl-NL" sz="2400" dirty="0"/>
          </a:p>
          <a:p>
            <a:r>
              <a:rPr lang="nl-NL" sz="2400" dirty="0"/>
              <a:t>Bacterie is erg besmettelijk, een plant kan zich niet herstellen en bestrijding is niet mogelijk</a:t>
            </a:r>
          </a:p>
        </p:txBody>
      </p:sp>
      <p:sp>
        <p:nvSpPr>
          <p:cNvPr id="2" name="TextBox 15">
            <a:extLst>
              <a:ext uri="{FF2B5EF4-FFF2-40B4-BE49-F238E27FC236}">
                <a16:creationId xmlns:a16="http://schemas.microsoft.com/office/drawing/2014/main" id="{B525FE34-5B7B-E37A-2A46-3268C73CD0CD}"/>
              </a:ext>
            </a:extLst>
          </p:cNvPr>
          <p:cNvSpPr txBox="1"/>
          <p:nvPr/>
        </p:nvSpPr>
        <p:spPr>
          <a:xfrm>
            <a:off x="390304" y="488271"/>
            <a:ext cx="1375569" cy="461665"/>
          </a:xfrm>
          <a:prstGeom prst="rect">
            <a:avLst/>
          </a:prstGeom>
          <a:noFill/>
        </p:spPr>
        <p:txBody>
          <a:bodyPr wrap="none" rtlCol="0">
            <a:spAutoFit/>
          </a:bodyPr>
          <a:lstStyle/>
          <a:p>
            <a:r>
              <a:rPr lang="nl-NL" sz="2400" dirty="0"/>
              <a:t>Bacteriën</a:t>
            </a:r>
          </a:p>
        </p:txBody>
      </p:sp>
    </p:spTree>
    <p:extLst>
      <p:ext uri="{BB962C8B-B14F-4D97-AF65-F5344CB8AC3E}">
        <p14:creationId xmlns:p14="http://schemas.microsoft.com/office/powerpoint/2010/main" val="416305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071EDEE-12F0-4372-AA6B-CDD25D02A1A8}"/>
              </a:ext>
            </a:extLst>
          </p:cNvPr>
          <p:cNvPicPr>
            <a:picLocks noChangeAspect="1"/>
          </p:cNvPicPr>
          <p:nvPr/>
        </p:nvPicPr>
        <p:blipFill>
          <a:blip r:embed="rId3"/>
          <a:stretch>
            <a:fillRect/>
          </a:stretch>
        </p:blipFill>
        <p:spPr>
          <a:xfrm flipH="1">
            <a:off x="5951130" y="1812065"/>
            <a:ext cx="2967787" cy="1616935"/>
          </a:xfrm>
          <a:prstGeom prst="rect">
            <a:avLst/>
          </a:prstGeom>
        </p:spPr>
      </p:pic>
      <p:pic>
        <p:nvPicPr>
          <p:cNvPr id="5" name="Tijdelijke aanduiding voor inhoud 3">
            <a:extLst>
              <a:ext uri="{FF2B5EF4-FFF2-40B4-BE49-F238E27FC236}">
                <a16:creationId xmlns:a16="http://schemas.microsoft.com/office/drawing/2014/main" id="{4A7297D2-7946-4299-806F-92B37CA41CAC}"/>
              </a:ext>
            </a:extLst>
          </p:cNvPr>
          <p:cNvPicPr>
            <a:picLocks noChangeAspect="1"/>
          </p:cNvPicPr>
          <p:nvPr/>
        </p:nvPicPr>
        <p:blipFill>
          <a:blip r:embed="rId4"/>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72563F3B-1231-4701-A58E-B3C48B71BEBE}"/>
              </a:ext>
            </a:extLst>
          </p:cNvPr>
          <p:cNvSpPr txBox="1"/>
          <p:nvPr/>
        </p:nvSpPr>
        <p:spPr>
          <a:xfrm>
            <a:off x="225083" y="1587586"/>
            <a:ext cx="8693834" cy="4524315"/>
          </a:xfrm>
          <a:prstGeom prst="rect">
            <a:avLst/>
          </a:prstGeom>
          <a:noFill/>
        </p:spPr>
        <p:txBody>
          <a:bodyPr wrap="square" rtlCol="0">
            <a:spAutoFit/>
          </a:bodyPr>
          <a:lstStyle/>
          <a:p>
            <a:r>
              <a:rPr lang="nl-NL" sz="2400" dirty="0"/>
              <a:t>Globaal kunnen we de problemen in 2 categorieën indelen.</a:t>
            </a:r>
          </a:p>
          <a:p>
            <a:endParaRPr lang="nl-NL" sz="2400" i="1" dirty="0"/>
          </a:p>
          <a:p>
            <a:endParaRPr lang="nl-NL" sz="2400" i="1" dirty="0"/>
          </a:p>
          <a:p>
            <a:endParaRPr lang="nl-NL" sz="2400" i="1" dirty="0"/>
          </a:p>
          <a:p>
            <a:pPr marL="457200" indent="-457200">
              <a:buAutoNum type="arabicPeriod"/>
            </a:pPr>
            <a:r>
              <a:rPr lang="nl-NL" sz="2400" dirty="0"/>
              <a:t>Veroorzaakt door levende pathogenen zoals bacterie, schimmel</a:t>
            </a:r>
          </a:p>
          <a:p>
            <a:r>
              <a:rPr lang="nl-NL" sz="2400" dirty="0"/>
              <a:t>	 insect, aaltje of zoogdier.</a:t>
            </a:r>
          </a:p>
          <a:p>
            <a:pPr marL="457200" indent="-457200">
              <a:buFont typeface="+mj-lt"/>
              <a:buAutoNum type="arabicPeriod" startAt="2"/>
            </a:pPr>
            <a:r>
              <a:rPr lang="nl-NL" sz="2400" dirty="0"/>
              <a:t>Veroorzaakt door abiotische ( niet levende) factoren als   voedingstekort, temperatuur, fysiologische afwijkingen.</a:t>
            </a:r>
          </a:p>
          <a:p>
            <a:pPr marL="457200" indent="-457200">
              <a:buFont typeface="+mj-lt"/>
              <a:buAutoNum type="arabicPeriod" startAt="2"/>
            </a:pPr>
            <a:endParaRPr lang="nl-NL" sz="2400" dirty="0"/>
          </a:p>
          <a:p>
            <a:r>
              <a:rPr lang="nl-NL" sz="2400" dirty="0"/>
              <a:t>Er bestaat geen determinatietabel (indicatie tabel) voor ziekten, plagen en andere afwijkingen. In een overzicht willen we proberen om een beeld te krijgen.</a:t>
            </a:r>
          </a:p>
        </p:txBody>
      </p:sp>
      <p:sp>
        <p:nvSpPr>
          <p:cNvPr id="2" name="TextBox 15">
            <a:extLst>
              <a:ext uri="{FF2B5EF4-FFF2-40B4-BE49-F238E27FC236}">
                <a16:creationId xmlns:a16="http://schemas.microsoft.com/office/drawing/2014/main" id="{B3103D82-20BD-216C-53E3-68C23467FF6E}"/>
              </a:ext>
            </a:extLst>
          </p:cNvPr>
          <p:cNvSpPr txBox="1"/>
          <p:nvPr/>
        </p:nvSpPr>
        <p:spPr>
          <a:xfrm>
            <a:off x="390304" y="488271"/>
            <a:ext cx="4635243" cy="461665"/>
          </a:xfrm>
          <a:prstGeom prst="rect">
            <a:avLst/>
          </a:prstGeom>
          <a:noFill/>
        </p:spPr>
        <p:txBody>
          <a:bodyPr wrap="none" rtlCol="0">
            <a:spAutoFit/>
          </a:bodyPr>
          <a:lstStyle/>
          <a:p>
            <a:r>
              <a:rPr lang="nl-NL" sz="2400" dirty="0"/>
              <a:t>1. Herkennen van ziekten en plagen</a:t>
            </a:r>
          </a:p>
        </p:txBody>
      </p:sp>
    </p:spTree>
    <p:extLst>
      <p:ext uri="{BB962C8B-B14F-4D97-AF65-F5344CB8AC3E}">
        <p14:creationId xmlns:p14="http://schemas.microsoft.com/office/powerpoint/2010/main" val="178137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44BB0-498F-F34C-F398-87863A0E86A1}"/>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D2E8429B-8D2A-A960-8298-B49E3283FE01}"/>
              </a:ext>
            </a:extLst>
          </p:cNvPr>
          <p:cNvPicPr>
            <a:picLocks noChangeAspect="1"/>
          </p:cNvPicPr>
          <p:nvPr/>
        </p:nvPicPr>
        <p:blipFill>
          <a:blip r:embed="rId3"/>
          <a:stretch>
            <a:fillRect/>
          </a:stretch>
        </p:blipFill>
        <p:spPr>
          <a:xfrm>
            <a:off x="6605852" y="-28136"/>
            <a:ext cx="2347163" cy="1079086"/>
          </a:xfrm>
          <a:prstGeom prst="rect">
            <a:avLst/>
          </a:prstGeom>
        </p:spPr>
      </p:pic>
      <p:sp>
        <p:nvSpPr>
          <p:cNvPr id="2" name="TextBox 15">
            <a:extLst>
              <a:ext uri="{FF2B5EF4-FFF2-40B4-BE49-F238E27FC236}">
                <a16:creationId xmlns:a16="http://schemas.microsoft.com/office/drawing/2014/main" id="{8124EFF9-CC4D-D658-5E0B-987981ADF16C}"/>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pic>
        <p:nvPicPr>
          <p:cNvPr id="6" name="Afbeelding 5">
            <a:extLst>
              <a:ext uri="{FF2B5EF4-FFF2-40B4-BE49-F238E27FC236}">
                <a16:creationId xmlns:a16="http://schemas.microsoft.com/office/drawing/2014/main" id="{64E72851-EA10-DC83-57FA-4E61738C2CE5}"/>
              </a:ext>
            </a:extLst>
          </p:cNvPr>
          <p:cNvPicPr>
            <a:picLocks noChangeAspect="1"/>
          </p:cNvPicPr>
          <p:nvPr/>
        </p:nvPicPr>
        <p:blipFill>
          <a:blip r:embed="rId4"/>
          <a:stretch>
            <a:fillRect/>
          </a:stretch>
        </p:blipFill>
        <p:spPr>
          <a:xfrm>
            <a:off x="390305" y="1587586"/>
            <a:ext cx="4029296" cy="3963242"/>
          </a:xfrm>
          <a:prstGeom prst="rect">
            <a:avLst/>
          </a:prstGeom>
        </p:spPr>
      </p:pic>
      <p:pic>
        <p:nvPicPr>
          <p:cNvPr id="9" name="Afbeelding 8">
            <a:extLst>
              <a:ext uri="{FF2B5EF4-FFF2-40B4-BE49-F238E27FC236}">
                <a16:creationId xmlns:a16="http://schemas.microsoft.com/office/drawing/2014/main" id="{FA9F7307-5B2A-DF15-5DE8-55E49242AFF2}"/>
              </a:ext>
            </a:extLst>
          </p:cNvPr>
          <p:cNvPicPr>
            <a:picLocks noChangeAspect="1"/>
          </p:cNvPicPr>
          <p:nvPr/>
        </p:nvPicPr>
        <p:blipFill>
          <a:blip r:embed="rId5"/>
          <a:stretch>
            <a:fillRect/>
          </a:stretch>
        </p:blipFill>
        <p:spPr>
          <a:xfrm>
            <a:off x="4724183" y="2438400"/>
            <a:ext cx="3856324" cy="4155674"/>
          </a:xfrm>
          <a:prstGeom prst="rect">
            <a:avLst/>
          </a:prstGeom>
        </p:spPr>
      </p:pic>
      <p:pic>
        <p:nvPicPr>
          <p:cNvPr id="11" name="Afbeelding 10">
            <a:extLst>
              <a:ext uri="{FF2B5EF4-FFF2-40B4-BE49-F238E27FC236}">
                <a16:creationId xmlns:a16="http://schemas.microsoft.com/office/drawing/2014/main" id="{DCACF596-5565-BE59-4D38-922BEF039209}"/>
              </a:ext>
            </a:extLst>
          </p:cNvPr>
          <p:cNvPicPr>
            <a:picLocks noChangeAspect="1"/>
          </p:cNvPicPr>
          <p:nvPr/>
        </p:nvPicPr>
        <p:blipFill>
          <a:blip r:embed="rId6"/>
          <a:stretch>
            <a:fillRect/>
          </a:stretch>
        </p:blipFill>
        <p:spPr>
          <a:xfrm>
            <a:off x="4836160" y="1707526"/>
            <a:ext cx="3380219" cy="645436"/>
          </a:xfrm>
          <a:prstGeom prst="rect">
            <a:avLst/>
          </a:prstGeom>
        </p:spPr>
      </p:pic>
    </p:spTree>
    <p:extLst>
      <p:ext uri="{BB962C8B-B14F-4D97-AF65-F5344CB8AC3E}">
        <p14:creationId xmlns:p14="http://schemas.microsoft.com/office/powerpoint/2010/main" val="152589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9C240-72A5-FA44-765E-81ABE048AD8B}"/>
            </a:ext>
          </a:extLst>
        </p:cNvPr>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F8161648-BFDB-E9DF-AC5E-C1E6B152C21B}"/>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428A4A1B-FB03-60A7-C62C-D9A963B3E5E0}"/>
              </a:ext>
            </a:extLst>
          </p:cNvPr>
          <p:cNvSpPr txBox="1"/>
          <p:nvPr/>
        </p:nvSpPr>
        <p:spPr>
          <a:xfrm>
            <a:off x="225083" y="1587586"/>
            <a:ext cx="5444197" cy="1200329"/>
          </a:xfrm>
          <a:prstGeom prst="rect">
            <a:avLst/>
          </a:prstGeom>
          <a:noFill/>
        </p:spPr>
        <p:txBody>
          <a:bodyPr wrap="square" rtlCol="0">
            <a:spAutoFit/>
          </a:bodyPr>
          <a:lstStyle/>
          <a:p>
            <a:r>
              <a:rPr lang="nl-NL" sz="2400" dirty="0"/>
              <a:t>Veroorzakers ziektes en plagen op een rij:</a:t>
            </a:r>
          </a:p>
          <a:p>
            <a:endParaRPr lang="nl-NL" sz="2400" dirty="0"/>
          </a:p>
          <a:p>
            <a:pPr marL="342900" indent="-342900">
              <a:buFont typeface="Arial" panose="020B0604020202020204" pitchFamily="34" charset="0"/>
              <a:buChar char="•"/>
            </a:pPr>
            <a:r>
              <a:rPr lang="nl-NL" sz="2400" dirty="0"/>
              <a:t>Virussen</a:t>
            </a:r>
          </a:p>
        </p:txBody>
      </p:sp>
      <p:pic>
        <p:nvPicPr>
          <p:cNvPr id="6" name="Afbeelding 5">
            <a:extLst>
              <a:ext uri="{FF2B5EF4-FFF2-40B4-BE49-F238E27FC236}">
                <a16:creationId xmlns:a16="http://schemas.microsoft.com/office/drawing/2014/main" id="{54CA3A1F-18D8-252A-39B9-5723254A36D3}"/>
              </a:ext>
            </a:extLst>
          </p:cNvPr>
          <p:cNvPicPr>
            <a:picLocks noChangeAspect="1"/>
          </p:cNvPicPr>
          <p:nvPr/>
        </p:nvPicPr>
        <p:blipFill>
          <a:blip r:embed="rId4"/>
          <a:stretch>
            <a:fillRect/>
          </a:stretch>
        </p:blipFill>
        <p:spPr>
          <a:xfrm>
            <a:off x="2556719" y="2787915"/>
            <a:ext cx="3506455" cy="4007378"/>
          </a:xfrm>
          <a:prstGeom prst="rect">
            <a:avLst/>
          </a:prstGeom>
        </p:spPr>
      </p:pic>
      <p:sp>
        <p:nvSpPr>
          <p:cNvPr id="2" name="TextBox 15">
            <a:extLst>
              <a:ext uri="{FF2B5EF4-FFF2-40B4-BE49-F238E27FC236}">
                <a16:creationId xmlns:a16="http://schemas.microsoft.com/office/drawing/2014/main" id="{6FE744BA-B89C-117C-2208-9214176B2024}"/>
              </a:ext>
            </a:extLst>
          </p:cNvPr>
          <p:cNvSpPr txBox="1"/>
          <p:nvPr/>
        </p:nvSpPr>
        <p:spPr>
          <a:xfrm>
            <a:off x="390304" y="488271"/>
            <a:ext cx="4333879" cy="830997"/>
          </a:xfrm>
          <a:prstGeom prst="rect">
            <a:avLst/>
          </a:prstGeom>
          <a:noFill/>
        </p:spPr>
        <p:txBody>
          <a:bodyPr wrap="none" rtlCol="0">
            <a:spAutoFit/>
          </a:bodyPr>
          <a:lstStyle/>
          <a:p>
            <a:r>
              <a:rPr lang="nl-NL" sz="2400" dirty="0"/>
              <a:t>2: Determineren </a:t>
            </a:r>
          </a:p>
          <a:p>
            <a:r>
              <a:rPr lang="nl-NL" sz="2400" dirty="0"/>
              <a:t>Herkennen van ziekten en plagen</a:t>
            </a:r>
          </a:p>
        </p:txBody>
      </p:sp>
    </p:spTree>
    <p:extLst>
      <p:ext uri="{BB962C8B-B14F-4D97-AF65-F5344CB8AC3E}">
        <p14:creationId xmlns:p14="http://schemas.microsoft.com/office/powerpoint/2010/main" val="468291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A632C-5EF9-2557-2145-A37573FC13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AF652AD-658C-9987-411A-457CFF5258BF}"/>
              </a:ext>
            </a:extLst>
          </p:cNvPr>
          <p:cNvSpPr txBox="1"/>
          <p:nvPr/>
        </p:nvSpPr>
        <p:spPr>
          <a:xfrm>
            <a:off x="725908" y="329278"/>
            <a:ext cx="4799584" cy="461665"/>
          </a:xfrm>
          <a:prstGeom prst="rect">
            <a:avLst/>
          </a:prstGeom>
          <a:noFill/>
        </p:spPr>
        <p:txBody>
          <a:bodyPr wrap="none" rtlCol="0">
            <a:spAutoFit/>
          </a:bodyPr>
          <a:lstStyle/>
          <a:p>
            <a:r>
              <a:rPr lang="nl-NL" sz="2400" dirty="0"/>
              <a:t>1. verspreiding van ziekten en plagen</a:t>
            </a:r>
          </a:p>
        </p:txBody>
      </p:sp>
      <p:sp>
        <p:nvSpPr>
          <p:cNvPr id="5" name="Tijdelijke aanduiding voor inhoud 2">
            <a:extLst>
              <a:ext uri="{FF2B5EF4-FFF2-40B4-BE49-F238E27FC236}">
                <a16:creationId xmlns:a16="http://schemas.microsoft.com/office/drawing/2014/main" id="{BB7317B2-7345-B251-678E-3ADCDB505C46}"/>
              </a:ext>
            </a:extLst>
          </p:cNvPr>
          <p:cNvSpPr>
            <a:spLocks noGrp="1"/>
          </p:cNvSpPr>
          <p:nvPr>
            <p:ph idx="1"/>
          </p:nvPr>
        </p:nvSpPr>
        <p:spPr>
          <a:xfrm>
            <a:off x="725908" y="1037203"/>
            <a:ext cx="7160740" cy="3680767"/>
          </a:xfrm>
        </p:spPr>
        <p:txBody>
          <a:bodyPr>
            <a:noAutofit/>
          </a:bodyPr>
          <a:lstStyle/>
          <a:p>
            <a:pPr marL="0" indent="0">
              <a:buNone/>
            </a:pPr>
            <a:r>
              <a:rPr lang="nl-NL" sz="2400" dirty="0"/>
              <a:t>Virus.</a:t>
            </a:r>
          </a:p>
          <a:p>
            <a:r>
              <a:rPr lang="nl-NL" sz="2400" dirty="0"/>
              <a:t>Overdracht door vectoren:</a:t>
            </a:r>
          </a:p>
          <a:p>
            <a:pPr lvl="1"/>
            <a:r>
              <a:rPr lang="nl-NL" sz="2400" dirty="0"/>
              <a:t>Bladluizen.</a:t>
            </a:r>
          </a:p>
          <a:p>
            <a:pPr lvl="1"/>
            <a:r>
              <a:rPr lang="nl-NL" sz="2400" dirty="0"/>
              <a:t>Trips.</a:t>
            </a:r>
          </a:p>
          <a:p>
            <a:pPr lvl="1"/>
            <a:r>
              <a:rPr lang="nl-NL" sz="2400" dirty="0"/>
              <a:t>Witte vlieg.</a:t>
            </a:r>
          </a:p>
          <a:p>
            <a:pPr lvl="1"/>
            <a:r>
              <a:rPr lang="nl-NL" sz="2400" dirty="0"/>
              <a:t>Mijten.</a:t>
            </a:r>
          </a:p>
          <a:p>
            <a:pPr lvl="1"/>
            <a:r>
              <a:rPr lang="nl-NL" sz="2400" dirty="0"/>
              <a:t>Nematoden.</a:t>
            </a:r>
          </a:p>
          <a:p>
            <a:pPr lvl="1"/>
            <a:r>
              <a:rPr lang="nl-NL" sz="2400" dirty="0"/>
              <a:t>Schimmels.</a:t>
            </a:r>
          </a:p>
          <a:p>
            <a:pPr lvl="1"/>
            <a:r>
              <a:rPr lang="nl-NL" sz="2400" dirty="0"/>
              <a:t>Mens en machine.</a:t>
            </a:r>
          </a:p>
          <a:p>
            <a:pPr lvl="1"/>
            <a:r>
              <a:rPr lang="nl-NL" sz="2400" dirty="0"/>
              <a:t>Plantcontact.</a:t>
            </a:r>
          </a:p>
        </p:txBody>
      </p:sp>
      <p:pic>
        <p:nvPicPr>
          <p:cNvPr id="9" name="Picture 2">
            <a:extLst>
              <a:ext uri="{FF2B5EF4-FFF2-40B4-BE49-F238E27FC236}">
                <a16:creationId xmlns:a16="http://schemas.microsoft.com/office/drawing/2014/main" id="{5D03BE31-DD4E-DCFC-A97F-709C576DC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2116289"/>
            <a:ext cx="4137545" cy="27605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Tijdelijke aanduiding voor inhoud 3">
            <a:extLst>
              <a:ext uri="{FF2B5EF4-FFF2-40B4-BE49-F238E27FC236}">
                <a16:creationId xmlns:a16="http://schemas.microsoft.com/office/drawing/2014/main" id="{2DFDAD25-15F7-6B86-3CD9-0DA7133C2DB1}"/>
              </a:ext>
            </a:extLst>
          </p:cNvPr>
          <p:cNvPicPr>
            <a:picLocks noChangeAspect="1"/>
          </p:cNvPicPr>
          <p:nvPr/>
        </p:nvPicPr>
        <p:blipFill>
          <a:blip r:embed="rId4"/>
          <a:stretch>
            <a:fillRect/>
          </a:stretch>
        </p:blipFill>
        <p:spPr>
          <a:xfrm>
            <a:off x="6605852" y="-28136"/>
            <a:ext cx="2347163" cy="1079086"/>
          </a:xfrm>
          <a:prstGeom prst="rect">
            <a:avLst/>
          </a:prstGeom>
        </p:spPr>
      </p:pic>
    </p:spTree>
    <p:extLst>
      <p:ext uri="{BB962C8B-B14F-4D97-AF65-F5344CB8AC3E}">
        <p14:creationId xmlns:p14="http://schemas.microsoft.com/office/powerpoint/2010/main" val="41095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D0149-664F-B150-4D13-EA77CEAE7F5A}"/>
            </a:ext>
          </a:extLst>
        </p:cNvPr>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9CCEA95F-EDD9-8C31-13E5-E146FC819A92}"/>
              </a:ext>
            </a:extLst>
          </p:cNvPr>
          <p:cNvSpPr txBox="1">
            <a:spLocks/>
          </p:cNvSpPr>
          <p:nvPr/>
        </p:nvSpPr>
        <p:spPr>
          <a:xfrm>
            <a:off x="725908" y="969622"/>
            <a:ext cx="8063026" cy="3914728"/>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800" dirty="0"/>
              <a:t>Virus</a:t>
            </a:r>
          </a:p>
          <a:p>
            <a:endParaRPr lang="nl-NL" sz="2800" dirty="0"/>
          </a:p>
          <a:p>
            <a:r>
              <a:rPr lang="nl-NL" sz="2800" dirty="0"/>
              <a:t>Waar komen virussen vandaan?</a:t>
            </a:r>
          </a:p>
          <a:p>
            <a:pPr lvl="1"/>
            <a:r>
              <a:rPr lang="nl-NL" dirty="0"/>
              <a:t>Virussen uit partij zelf.</a:t>
            </a:r>
          </a:p>
          <a:p>
            <a:pPr lvl="1"/>
            <a:r>
              <a:rPr lang="nl-NL" dirty="0"/>
              <a:t>Virussen uit partij uit de buurt.</a:t>
            </a:r>
          </a:p>
          <a:p>
            <a:pPr lvl="1"/>
            <a:r>
              <a:rPr lang="nl-NL" dirty="0"/>
              <a:t>Virussen uit ander gewas uit de buurt.</a:t>
            </a:r>
          </a:p>
          <a:p>
            <a:pPr lvl="1"/>
            <a:r>
              <a:rPr lang="nl-NL" dirty="0"/>
              <a:t>Virus vanuit onkruid.</a:t>
            </a:r>
          </a:p>
          <a:p>
            <a:pPr lvl="1"/>
            <a:r>
              <a:rPr lang="nl-NL" dirty="0"/>
              <a:t>Vliegende vectoren besmet met virus.</a:t>
            </a:r>
          </a:p>
          <a:p>
            <a:pPr lvl="1"/>
            <a:r>
              <a:rPr lang="nl-NL" dirty="0" err="1"/>
              <a:t>Bodemgebonden</a:t>
            </a:r>
            <a:r>
              <a:rPr lang="nl-NL" dirty="0"/>
              <a:t> vector met virus.</a:t>
            </a:r>
          </a:p>
          <a:p>
            <a:pPr lvl="1"/>
            <a:r>
              <a:rPr lang="nl-NL" dirty="0"/>
              <a:t>Virus op mens, dier en machine.</a:t>
            </a:r>
          </a:p>
        </p:txBody>
      </p:sp>
      <p:sp>
        <p:nvSpPr>
          <p:cNvPr id="11" name="TextBox 10">
            <a:extLst>
              <a:ext uri="{FF2B5EF4-FFF2-40B4-BE49-F238E27FC236}">
                <a16:creationId xmlns:a16="http://schemas.microsoft.com/office/drawing/2014/main" id="{780598D2-1CA2-487D-CD1C-15FF78525BC1}"/>
              </a:ext>
            </a:extLst>
          </p:cNvPr>
          <p:cNvSpPr txBox="1"/>
          <p:nvPr/>
        </p:nvSpPr>
        <p:spPr>
          <a:xfrm>
            <a:off x="725908" y="444384"/>
            <a:ext cx="4974310" cy="461665"/>
          </a:xfrm>
          <a:prstGeom prst="rect">
            <a:avLst/>
          </a:prstGeom>
          <a:noFill/>
        </p:spPr>
        <p:txBody>
          <a:bodyPr wrap="none" rtlCol="0">
            <a:spAutoFit/>
          </a:bodyPr>
          <a:lstStyle/>
          <a:p>
            <a:r>
              <a:rPr lang="nl-NL" sz="2400" dirty="0"/>
              <a:t>1. Verspreiding van ziekten en plagen</a:t>
            </a:r>
          </a:p>
        </p:txBody>
      </p:sp>
      <p:pic>
        <p:nvPicPr>
          <p:cNvPr id="12" name="Picture 2">
            <a:extLst>
              <a:ext uri="{FF2B5EF4-FFF2-40B4-BE49-F238E27FC236}">
                <a16:creationId xmlns:a16="http://schemas.microsoft.com/office/drawing/2014/main" id="{361825CB-D41F-797B-FD5D-B1AB303742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3063" y="4770117"/>
            <a:ext cx="2880000" cy="184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Tijdelijke aanduiding voor inhoud 3">
            <a:extLst>
              <a:ext uri="{FF2B5EF4-FFF2-40B4-BE49-F238E27FC236}">
                <a16:creationId xmlns:a16="http://schemas.microsoft.com/office/drawing/2014/main" id="{7A41E7EA-38CC-E16A-6CFA-D7BA1486DFC6}"/>
              </a:ext>
            </a:extLst>
          </p:cNvPr>
          <p:cNvPicPr>
            <a:picLocks noChangeAspect="1"/>
          </p:cNvPicPr>
          <p:nvPr/>
        </p:nvPicPr>
        <p:blipFill>
          <a:blip r:embed="rId4"/>
          <a:stretch>
            <a:fillRect/>
          </a:stretch>
        </p:blipFill>
        <p:spPr>
          <a:xfrm>
            <a:off x="6605852" y="-28136"/>
            <a:ext cx="2347163" cy="1079086"/>
          </a:xfrm>
          <a:prstGeom prst="rect">
            <a:avLst/>
          </a:prstGeom>
        </p:spPr>
      </p:pic>
    </p:spTree>
    <p:extLst>
      <p:ext uri="{BB962C8B-B14F-4D97-AF65-F5344CB8AC3E}">
        <p14:creationId xmlns:p14="http://schemas.microsoft.com/office/powerpoint/2010/main" val="17700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10712-100B-D986-0E2B-95B2F79AF57F}"/>
            </a:ext>
          </a:extLst>
        </p:cNvPr>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18AA5DC1-6AE1-5678-E75D-B53423DDE57E}"/>
              </a:ext>
            </a:extLst>
          </p:cNvPr>
          <p:cNvSpPr txBox="1">
            <a:spLocks/>
          </p:cNvSpPr>
          <p:nvPr/>
        </p:nvSpPr>
        <p:spPr>
          <a:xfrm>
            <a:off x="725908" y="969622"/>
            <a:ext cx="8063026" cy="391472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2800" dirty="0"/>
              <a:t>Virus</a:t>
            </a:r>
          </a:p>
          <a:p>
            <a:pPr marL="0" indent="0">
              <a:buNone/>
            </a:pPr>
            <a:r>
              <a:rPr lang="nl-NL" sz="2800" dirty="0"/>
              <a:t>De ziekten door virussen veroorzaakt lijken vaak op erfelijke afwijkingen. Bladeren worden gevlekt, soms krullen bladeren of ontstaat er een groeistoornis.</a:t>
            </a:r>
          </a:p>
          <a:p>
            <a:pPr marL="0" indent="0">
              <a:buNone/>
            </a:pPr>
            <a:endParaRPr lang="nl-NL" sz="2800" dirty="0"/>
          </a:p>
          <a:p>
            <a:pPr marL="0" indent="0">
              <a:buNone/>
            </a:pPr>
            <a:r>
              <a:rPr lang="nl-NL" sz="2800" dirty="0"/>
              <a:t>Bladluizen zijn beruchte virusoverdragers. Tegen virussen zijn er geen bestrijdingsmiddelen beschikbaar. Daarom is het belangrijk dat uitgangsmateriaal of stekmateriaal virusvrij is.</a:t>
            </a:r>
            <a:endParaRPr lang="nl-NL" dirty="0"/>
          </a:p>
        </p:txBody>
      </p:sp>
      <p:sp>
        <p:nvSpPr>
          <p:cNvPr id="11" name="TextBox 10">
            <a:extLst>
              <a:ext uri="{FF2B5EF4-FFF2-40B4-BE49-F238E27FC236}">
                <a16:creationId xmlns:a16="http://schemas.microsoft.com/office/drawing/2014/main" id="{E5B79E7A-F8D1-DF34-1F63-97A7A37FD70E}"/>
              </a:ext>
            </a:extLst>
          </p:cNvPr>
          <p:cNvSpPr txBox="1"/>
          <p:nvPr/>
        </p:nvSpPr>
        <p:spPr>
          <a:xfrm>
            <a:off x="725908" y="444384"/>
            <a:ext cx="4974310" cy="461665"/>
          </a:xfrm>
          <a:prstGeom prst="rect">
            <a:avLst/>
          </a:prstGeom>
          <a:noFill/>
        </p:spPr>
        <p:txBody>
          <a:bodyPr wrap="none" rtlCol="0">
            <a:spAutoFit/>
          </a:bodyPr>
          <a:lstStyle/>
          <a:p>
            <a:r>
              <a:rPr lang="nl-NL" sz="2400" dirty="0"/>
              <a:t>1. Verspreiding van ziekten en plagen</a:t>
            </a:r>
          </a:p>
        </p:txBody>
      </p:sp>
      <p:pic>
        <p:nvPicPr>
          <p:cNvPr id="12" name="Picture 2">
            <a:extLst>
              <a:ext uri="{FF2B5EF4-FFF2-40B4-BE49-F238E27FC236}">
                <a16:creationId xmlns:a16="http://schemas.microsoft.com/office/drawing/2014/main" id="{9EABC0BA-728A-901C-FAF8-0DCAEAE694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7591" y="4884350"/>
            <a:ext cx="2880000" cy="184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Tijdelijke aanduiding voor inhoud 3">
            <a:extLst>
              <a:ext uri="{FF2B5EF4-FFF2-40B4-BE49-F238E27FC236}">
                <a16:creationId xmlns:a16="http://schemas.microsoft.com/office/drawing/2014/main" id="{25C6F163-8A4B-7C4A-0870-095C6986E8D4}"/>
              </a:ext>
            </a:extLst>
          </p:cNvPr>
          <p:cNvPicPr>
            <a:picLocks noChangeAspect="1"/>
          </p:cNvPicPr>
          <p:nvPr/>
        </p:nvPicPr>
        <p:blipFill>
          <a:blip r:embed="rId4"/>
          <a:stretch>
            <a:fillRect/>
          </a:stretch>
        </p:blipFill>
        <p:spPr>
          <a:xfrm>
            <a:off x="6605852" y="-28136"/>
            <a:ext cx="2347163" cy="1079086"/>
          </a:xfrm>
          <a:prstGeom prst="rect">
            <a:avLst/>
          </a:prstGeom>
        </p:spPr>
      </p:pic>
    </p:spTree>
    <p:extLst>
      <p:ext uri="{BB962C8B-B14F-4D97-AF65-F5344CB8AC3E}">
        <p14:creationId xmlns:p14="http://schemas.microsoft.com/office/powerpoint/2010/main" val="3047985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12" y="2435780"/>
            <a:ext cx="9101583" cy="3072395"/>
          </a:xfrm>
        </p:spPr>
        <p:txBody>
          <a:bodyPr>
            <a:normAutofit/>
          </a:bodyPr>
          <a:lstStyle/>
          <a:p>
            <a:pPr marL="0" indent="0" algn="ctr">
              <a:buNone/>
            </a:pPr>
            <a:r>
              <a:rPr lang="en-US" sz="4800" dirty="0" err="1"/>
              <a:t>Oorzaken</a:t>
            </a:r>
            <a:r>
              <a:rPr lang="en-US" sz="4800" dirty="0"/>
              <a:t> van </a:t>
            </a:r>
            <a:r>
              <a:rPr lang="en-US" sz="4800" dirty="0" err="1"/>
              <a:t>Schimmels</a:t>
            </a:r>
            <a:r>
              <a:rPr lang="en-US" sz="4800" dirty="0"/>
              <a:t> en </a:t>
            </a:r>
            <a:r>
              <a:rPr lang="en-US" sz="4800" dirty="0" err="1"/>
              <a:t>Insecten</a:t>
            </a:r>
            <a:r>
              <a:rPr lang="en-US" sz="4800" dirty="0"/>
              <a:t> en hoe </a:t>
            </a:r>
            <a:r>
              <a:rPr lang="en-US" sz="4800" dirty="0" err="1"/>
              <a:t>ze</a:t>
            </a:r>
            <a:r>
              <a:rPr lang="en-US" sz="4800" dirty="0"/>
              <a:t> te </a:t>
            </a:r>
            <a:r>
              <a:rPr lang="en-US" sz="4800" dirty="0" err="1"/>
              <a:t>voorkomen</a:t>
            </a:r>
            <a:endParaRPr lang="en-US" sz="4800" dirty="0"/>
          </a:p>
        </p:txBody>
      </p:sp>
      <p:sp>
        <p:nvSpPr>
          <p:cNvPr id="4" name="Slide Number Placeholder 3"/>
          <p:cNvSpPr>
            <a:spLocks noGrp="1"/>
          </p:cNvSpPr>
          <p:nvPr>
            <p:ph type="sldNum" sz="quarter" idx="12"/>
          </p:nvPr>
        </p:nvSpPr>
        <p:spPr/>
        <p:txBody>
          <a:bodyPr/>
          <a:lstStyle/>
          <a:p>
            <a:fld id="{9C6DA34F-2568-4215-B224-D7DCE7209B0F}" type="slidenum">
              <a:rPr lang="en-GB" smtClean="0"/>
              <a:pPr/>
              <a:t>55</a:t>
            </a:fld>
            <a:endParaRPr lang="en-GB"/>
          </a:p>
        </p:txBody>
      </p:sp>
    </p:spTree>
    <p:extLst>
      <p:ext uri="{BB962C8B-B14F-4D97-AF65-F5344CB8AC3E}">
        <p14:creationId xmlns:p14="http://schemas.microsoft.com/office/powerpoint/2010/main" val="1610207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351571" y="-87146"/>
            <a:ext cx="6177517" cy="1180215"/>
          </a:xfrm>
        </p:spPr>
        <p:txBody>
          <a:bodyPr>
            <a:noAutofit/>
          </a:bodyPr>
          <a:lstStyle/>
          <a:p>
            <a:pPr algn="ctr" eaLnBrk="1" hangingPunct="1"/>
            <a:r>
              <a:rPr lang="nl-BE" sz="3200" b="1" dirty="0">
                <a:solidFill>
                  <a:srgbClr val="FF0000"/>
                </a:solidFill>
              </a:rPr>
              <a:t>Bemestingsproblemen</a:t>
            </a:r>
            <a:r>
              <a:rPr lang="nl-BE" sz="3200" dirty="0">
                <a:solidFill>
                  <a:srgbClr val="FF0000"/>
                </a:solidFill>
              </a:rPr>
              <a:t> </a:t>
            </a:r>
            <a:br>
              <a:rPr lang="nl-BE" sz="3200" dirty="0">
                <a:solidFill>
                  <a:srgbClr val="FF0000"/>
                </a:solidFill>
              </a:rPr>
            </a:br>
            <a:r>
              <a:rPr lang="nl-BE" sz="3200" dirty="0">
                <a:solidFill>
                  <a:srgbClr val="FF0000"/>
                </a:solidFill>
              </a:rPr>
              <a:t>– </a:t>
            </a:r>
            <a:r>
              <a:rPr lang="nl-BE" sz="3200" b="1" dirty="0">
                <a:solidFill>
                  <a:srgbClr val="FF0000"/>
                </a:solidFill>
              </a:rPr>
              <a:t>ziekten/plagen</a:t>
            </a:r>
            <a:endParaRPr lang="de-DE" sz="3200" b="1" dirty="0">
              <a:solidFill>
                <a:srgbClr val="FF0000"/>
              </a:solidFill>
            </a:endParaRPr>
          </a:p>
        </p:txBody>
      </p:sp>
      <p:sp>
        <p:nvSpPr>
          <p:cNvPr id="49155" name="Rectangle 3"/>
          <p:cNvSpPr>
            <a:spLocks noGrp="1" noChangeArrowheads="1"/>
          </p:cNvSpPr>
          <p:nvPr>
            <p:ph idx="1"/>
          </p:nvPr>
        </p:nvSpPr>
        <p:spPr>
          <a:xfrm>
            <a:off x="331178" y="1619436"/>
            <a:ext cx="8428892" cy="5164136"/>
          </a:xfrm>
        </p:spPr>
        <p:txBody>
          <a:bodyPr>
            <a:normAutofit fontScale="77500" lnSpcReduction="20000"/>
          </a:bodyPr>
          <a:lstStyle/>
          <a:p>
            <a:pPr eaLnBrk="1" hangingPunct="1"/>
            <a:r>
              <a:rPr lang="nl-BE" dirty="0" err="1"/>
              <a:t>Overbemestingen</a:t>
            </a:r>
            <a:r>
              <a:rPr lang="nl-BE" dirty="0"/>
              <a:t> (vooral met N):</a:t>
            </a:r>
          </a:p>
          <a:p>
            <a:pPr eaLnBrk="1" hangingPunct="1"/>
            <a:endParaRPr lang="nl-BE" sz="800" dirty="0"/>
          </a:p>
          <a:p>
            <a:pPr lvl="1" eaLnBrk="1" hangingPunct="1"/>
            <a:r>
              <a:rPr lang="nl-BE" dirty="0"/>
              <a:t>Mijten: spintmijten, roestmijten, …</a:t>
            </a:r>
          </a:p>
          <a:p>
            <a:pPr lvl="1" eaLnBrk="1" hangingPunct="1"/>
            <a:r>
              <a:rPr lang="nl-BE" dirty="0"/>
              <a:t>Insecten: bladluizen, rupsen, witte vliegen, bladvlooien, schildluizen, </a:t>
            </a:r>
            <a:r>
              <a:rPr lang="nl-BE" dirty="0" err="1"/>
              <a:t>tripsen</a:t>
            </a:r>
            <a:r>
              <a:rPr lang="nl-BE" dirty="0"/>
              <a:t>, …</a:t>
            </a:r>
          </a:p>
          <a:p>
            <a:pPr lvl="1" eaLnBrk="1" hangingPunct="1"/>
            <a:r>
              <a:rPr lang="nl-BE" dirty="0"/>
              <a:t>Schimmels: valse </a:t>
            </a:r>
            <a:r>
              <a:rPr lang="nl-BE" dirty="0" err="1"/>
              <a:t>meeldauwen</a:t>
            </a:r>
            <a:r>
              <a:rPr lang="nl-BE" dirty="0"/>
              <a:t>, witziekten, </a:t>
            </a:r>
            <a:r>
              <a:rPr lang="nl-BE" i="1" dirty="0" err="1"/>
              <a:t>Fusarium</a:t>
            </a:r>
            <a:r>
              <a:rPr lang="nl-BE" dirty="0"/>
              <a:t>, </a:t>
            </a:r>
            <a:r>
              <a:rPr lang="nl-BE" i="1" dirty="0" err="1"/>
              <a:t>Rhizoctonia</a:t>
            </a:r>
            <a:r>
              <a:rPr lang="nl-BE" dirty="0"/>
              <a:t>, </a:t>
            </a:r>
            <a:r>
              <a:rPr lang="nl-BE" i="1" dirty="0" err="1"/>
              <a:t>Sclerotinia</a:t>
            </a:r>
            <a:r>
              <a:rPr lang="nl-BE" dirty="0"/>
              <a:t>, </a:t>
            </a:r>
            <a:r>
              <a:rPr lang="nl-BE" i="1" dirty="0" err="1"/>
              <a:t>Botrytis</a:t>
            </a:r>
            <a:r>
              <a:rPr lang="nl-BE" i="1" dirty="0"/>
              <a:t>, …</a:t>
            </a:r>
          </a:p>
          <a:p>
            <a:pPr lvl="1" eaLnBrk="1" hangingPunct="1"/>
            <a:r>
              <a:rPr lang="nl-BE" dirty="0"/>
              <a:t>Bacteriële infecties (</a:t>
            </a:r>
            <a:r>
              <a:rPr lang="nl-BE" i="1" dirty="0"/>
              <a:t>Hedera, </a:t>
            </a:r>
            <a:r>
              <a:rPr lang="nl-BE" i="1" dirty="0" err="1"/>
              <a:t>Zanthedeschia</a:t>
            </a:r>
            <a:r>
              <a:rPr lang="nl-BE" i="1" dirty="0"/>
              <a:t>, </a:t>
            </a:r>
            <a:r>
              <a:rPr lang="nl-BE" i="1" dirty="0" err="1"/>
              <a:t>Hydrangea</a:t>
            </a:r>
            <a:r>
              <a:rPr lang="nl-BE" i="1" dirty="0"/>
              <a:t>,…)</a:t>
            </a:r>
          </a:p>
          <a:p>
            <a:pPr lvl="1" eaLnBrk="1" hangingPunct="1"/>
            <a:endParaRPr lang="nl-BE" dirty="0"/>
          </a:p>
          <a:p>
            <a:pPr eaLnBrk="1" hangingPunct="1">
              <a:buFont typeface="Wingdings" pitchFamily="2" charset="2"/>
              <a:buNone/>
            </a:pPr>
            <a:endParaRPr lang="nl-BE" sz="800" dirty="0"/>
          </a:p>
          <a:p>
            <a:pPr eaLnBrk="1" hangingPunct="1"/>
            <a:r>
              <a:rPr lang="nl-BE" dirty="0" err="1"/>
              <a:t>Onderbemestingen</a:t>
            </a:r>
            <a:r>
              <a:rPr lang="nl-BE" dirty="0"/>
              <a:t>:</a:t>
            </a:r>
          </a:p>
          <a:p>
            <a:pPr eaLnBrk="1" hangingPunct="1"/>
            <a:endParaRPr lang="nl-BE" sz="800" dirty="0"/>
          </a:p>
          <a:p>
            <a:pPr lvl="1" eaLnBrk="1" hangingPunct="1"/>
            <a:r>
              <a:rPr lang="nl-BE" dirty="0"/>
              <a:t>Schimmels: </a:t>
            </a:r>
            <a:r>
              <a:rPr lang="nl-BE" i="1" dirty="0" err="1"/>
              <a:t>Pythium</a:t>
            </a:r>
            <a:r>
              <a:rPr lang="nl-BE" dirty="0"/>
              <a:t>, </a:t>
            </a:r>
            <a:r>
              <a:rPr lang="nl-BE" i="1" dirty="0" err="1"/>
              <a:t>Didymascella</a:t>
            </a:r>
            <a:r>
              <a:rPr lang="nl-BE" dirty="0"/>
              <a:t> </a:t>
            </a:r>
            <a:r>
              <a:rPr lang="nl-BE" i="1" dirty="0" err="1"/>
              <a:t>thujina</a:t>
            </a:r>
            <a:r>
              <a:rPr lang="nl-BE" i="1" dirty="0"/>
              <a:t>, </a:t>
            </a:r>
            <a:r>
              <a:rPr lang="nl-BE" dirty="0"/>
              <a:t>loodglans</a:t>
            </a:r>
            <a:r>
              <a:rPr lang="nl-BE" i="1" dirty="0"/>
              <a:t>, </a:t>
            </a:r>
            <a:r>
              <a:rPr lang="nl-BE" i="1" dirty="0" err="1"/>
              <a:t>Septoria</a:t>
            </a:r>
            <a:r>
              <a:rPr lang="nl-BE" i="1" dirty="0"/>
              <a:t>, </a:t>
            </a:r>
            <a:r>
              <a:rPr lang="nl-BE" dirty="0"/>
              <a:t>rooddraad, </a:t>
            </a:r>
            <a:r>
              <a:rPr lang="nl-BE" i="1" dirty="0"/>
              <a:t>…</a:t>
            </a:r>
          </a:p>
          <a:p>
            <a:pPr lvl="1"/>
            <a:r>
              <a:rPr lang="nl-BE" dirty="0"/>
              <a:t>Insecten: bladluizen, rupsen, witte vliegen, bladvlooien, schildluizen, </a:t>
            </a:r>
            <a:r>
              <a:rPr lang="nl-BE" dirty="0" err="1"/>
              <a:t>tripsen</a:t>
            </a:r>
            <a:r>
              <a:rPr lang="nl-BE" dirty="0"/>
              <a:t>, …</a:t>
            </a:r>
          </a:p>
          <a:p>
            <a:pPr lvl="1"/>
            <a:r>
              <a:rPr lang="nl-BE" dirty="0"/>
              <a:t>Schimmels: valse </a:t>
            </a:r>
            <a:r>
              <a:rPr lang="nl-BE" dirty="0" err="1"/>
              <a:t>meeldauwen</a:t>
            </a:r>
            <a:r>
              <a:rPr lang="nl-BE" dirty="0"/>
              <a:t>, echte meeldauw, </a:t>
            </a:r>
            <a:r>
              <a:rPr lang="nl-BE" i="1" dirty="0" err="1"/>
              <a:t>Fusarium</a:t>
            </a:r>
            <a:r>
              <a:rPr lang="nl-BE" dirty="0"/>
              <a:t>, Roest, sterroetdauw, </a:t>
            </a:r>
            <a:r>
              <a:rPr lang="nl-BE" i="1" dirty="0"/>
              <a:t>…</a:t>
            </a:r>
          </a:p>
          <a:p>
            <a:pPr lvl="1" eaLnBrk="1" hangingPunct="1"/>
            <a:endParaRPr lang="nl-BE" i="1" dirty="0"/>
          </a:p>
          <a:p>
            <a:pPr eaLnBrk="1" hangingPunct="1"/>
            <a:endParaRPr lang="de-DE" dirty="0"/>
          </a:p>
        </p:txBody>
      </p:sp>
    </p:spTree>
    <p:extLst>
      <p:ext uri="{BB962C8B-B14F-4D97-AF65-F5344CB8AC3E}">
        <p14:creationId xmlns:p14="http://schemas.microsoft.com/office/powerpoint/2010/main" val="45269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9155">
                                            <p:txEl>
                                              <p:pRg st="2" end="2"/>
                                            </p:txEl>
                                          </p:spTgt>
                                        </p:tgtEl>
                                        <p:attrNameLst>
                                          <p:attrName>style.visibility</p:attrName>
                                        </p:attrNameLst>
                                      </p:cBhvr>
                                      <p:to>
                                        <p:strVal val="visible"/>
                                      </p:to>
                                    </p:set>
                                    <p:anim calcmode="lin" valueType="num">
                                      <p:cBhvr additive="base">
                                        <p:cTn id="11" dur="500" fill="hold"/>
                                        <p:tgtEl>
                                          <p:spTgt spid="4915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915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9155">
                                            <p:txEl>
                                              <p:pRg st="3" end="3"/>
                                            </p:txEl>
                                          </p:spTgt>
                                        </p:tgtEl>
                                        <p:attrNameLst>
                                          <p:attrName>style.visibility</p:attrName>
                                        </p:attrNameLst>
                                      </p:cBhvr>
                                      <p:to>
                                        <p:strVal val="visible"/>
                                      </p:to>
                                    </p:set>
                                    <p:anim calcmode="lin" valueType="num">
                                      <p:cBhvr additive="base">
                                        <p:cTn id="15" dur="500" fill="hold"/>
                                        <p:tgtEl>
                                          <p:spTgt spid="4915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915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9155">
                                            <p:txEl>
                                              <p:pRg st="4" end="4"/>
                                            </p:txEl>
                                          </p:spTgt>
                                        </p:tgtEl>
                                        <p:attrNameLst>
                                          <p:attrName>style.visibility</p:attrName>
                                        </p:attrNameLst>
                                      </p:cBhvr>
                                      <p:to>
                                        <p:strVal val="visible"/>
                                      </p:to>
                                    </p:set>
                                    <p:anim calcmode="lin" valueType="num">
                                      <p:cBhvr additive="base">
                                        <p:cTn id="19" dur="500" fill="hold"/>
                                        <p:tgtEl>
                                          <p:spTgt spid="4915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5">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9155">
                                            <p:txEl>
                                              <p:pRg st="5" end="5"/>
                                            </p:txEl>
                                          </p:spTgt>
                                        </p:tgtEl>
                                        <p:attrNameLst>
                                          <p:attrName>style.visibility</p:attrName>
                                        </p:attrNameLst>
                                      </p:cBhvr>
                                      <p:to>
                                        <p:strVal val="visible"/>
                                      </p:to>
                                    </p:set>
                                    <p:anim calcmode="lin" valueType="num">
                                      <p:cBhvr additive="base">
                                        <p:cTn id="23" dur="500" fill="hold"/>
                                        <p:tgtEl>
                                          <p:spTgt spid="49155">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915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9155">
                                            <p:txEl>
                                              <p:pRg st="8" end="8"/>
                                            </p:txEl>
                                          </p:spTgt>
                                        </p:tgtEl>
                                        <p:attrNameLst>
                                          <p:attrName>style.visibility</p:attrName>
                                        </p:attrNameLst>
                                      </p:cBhvr>
                                      <p:to>
                                        <p:strVal val="visible"/>
                                      </p:to>
                                    </p:set>
                                    <p:anim calcmode="lin" valueType="num">
                                      <p:cBhvr additive="base">
                                        <p:cTn id="29" dur="500" fill="hold"/>
                                        <p:tgtEl>
                                          <p:spTgt spid="49155">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9155">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9155">
                                            <p:txEl>
                                              <p:pRg st="10" end="10"/>
                                            </p:txEl>
                                          </p:spTgt>
                                        </p:tgtEl>
                                        <p:attrNameLst>
                                          <p:attrName>style.visibility</p:attrName>
                                        </p:attrNameLst>
                                      </p:cBhvr>
                                      <p:to>
                                        <p:strVal val="visible"/>
                                      </p:to>
                                    </p:set>
                                    <p:anim calcmode="lin" valueType="num">
                                      <p:cBhvr additive="base">
                                        <p:cTn id="33" dur="500" fill="hold"/>
                                        <p:tgtEl>
                                          <p:spTgt spid="49155">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9155">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9155">
                                            <p:txEl>
                                              <p:pRg st="11" end="11"/>
                                            </p:txEl>
                                          </p:spTgt>
                                        </p:tgtEl>
                                        <p:attrNameLst>
                                          <p:attrName>style.visibility</p:attrName>
                                        </p:attrNameLst>
                                      </p:cBhvr>
                                      <p:to>
                                        <p:strVal val="visible"/>
                                      </p:to>
                                    </p:set>
                                    <p:anim calcmode="lin" valueType="num">
                                      <p:cBhvr additive="base">
                                        <p:cTn id="37" dur="500" fill="hold"/>
                                        <p:tgtEl>
                                          <p:spTgt spid="49155">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9155">
                                            <p:txEl>
                                              <p:pRg st="11" end="11"/>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9155">
                                            <p:txEl>
                                              <p:pRg st="12" end="12"/>
                                            </p:txEl>
                                          </p:spTgt>
                                        </p:tgtEl>
                                        <p:attrNameLst>
                                          <p:attrName>style.visibility</p:attrName>
                                        </p:attrNameLst>
                                      </p:cBhvr>
                                      <p:to>
                                        <p:strVal val="visible"/>
                                      </p:to>
                                    </p:set>
                                    <p:anim calcmode="lin" valueType="num">
                                      <p:cBhvr additive="base">
                                        <p:cTn id="41" dur="500" fill="hold"/>
                                        <p:tgtEl>
                                          <p:spTgt spid="49155">
                                            <p:txEl>
                                              <p:pRg st="12" end="1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915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2209596" y="133556"/>
            <a:ext cx="8127755" cy="396875"/>
          </a:xfrm>
        </p:spPr>
        <p:txBody>
          <a:bodyPr>
            <a:normAutofit fontScale="90000"/>
          </a:bodyPr>
          <a:lstStyle/>
          <a:p>
            <a:r>
              <a:rPr lang="nl-BE" dirty="0">
                <a:solidFill>
                  <a:schemeClr val="accent4">
                    <a:lumMod val="75000"/>
                    <a:lumOff val="25000"/>
                  </a:schemeClr>
                </a:solidFill>
              </a:rPr>
              <a:t>Diverse andere factoren</a:t>
            </a:r>
            <a:endParaRPr lang="de-DE" dirty="0">
              <a:solidFill>
                <a:schemeClr val="accent4">
                  <a:lumMod val="75000"/>
                  <a:lumOff val="25000"/>
                </a:schemeClr>
              </a:solidFill>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63" y="952132"/>
            <a:ext cx="8337465" cy="542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181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455CD-0D79-A184-D231-025801728018}"/>
            </a:ext>
          </a:extLst>
        </p:cNvPr>
        <p:cNvGrpSpPr/>
        <p:nvPr/>
      </p:nvGrpSpPr>
      <p:grpSpPr>
        <a:xfrm>
          <a:off x="0" y="0"/>
          <a:ext cx="0" cy="0"/>
          <a:chOff x="0" y="0"/>
          <a:chExt cx="0" cy="0"/>
        </a:xfrm>
      </p:grpSpPr>
      <p:sp>
        <p:nvSpPr>
          <p:cNvPr id="194562" name="Rectangle 2">
            <a:extLst>
              <a:ext uri="{FF2B5EF4-FFF2-40B4-BE49-F238E27FC236}">
                <a16:creationId xmlns:a16="http://schemas.microsoft.com/office/drawing/2014/main" id="{D30360F2-B5BD-3366-D325-55955BF7280D}"/>
              </a:ext>
            </a:extLst>
          </p:cNvPr>
          <p:cNvSpPr>
            <a:spLocks noGrp="1" noChangeArrowheads="1"/>
          </p:cNvSpPr>
          <p:nvPr>
            <p:ph type="title"/>
          </p:nvPr>
        </p:nvSpPr>
        <p:spPr>
          <a:xfrm>
            <a:off x="709676" y="165548"/>
            <a:ext cx="7851531" cy="396875"/>
          </a:xfrm>
        </p:spPr>
        <p:txBody>
          <a:bodyPr>
            <a:noAutofit/>
          </a:bodyPr>
          <a:lstStyle/>
          <a:p>
            <a:pPr algn="ctr"/>
            <a:br>
              <a:rPr lang="de-DE" sz="3600" dirty="0">
                <a:solidFill>
                  <a:schemeClr val="accent4">
                    <a:lumMod val="75000"/>
                    <a:lumOff val="25000"/>
                  </a:schemeClr>
                </a:solidFill>
              </a:rPr>
            </a:br>
            <a:br>
              <a:rPr lang="de-DE" sz="3600" dirty="0">
                <a:solidFill>
                  <a:schemeClr val="accent4">
                    <a:lumMod val="75000"/>
                    <a:lumOff val="25000"/>
                  </a:schemeClr>
                </a:solidFill>
              </a:rPr>
            </a:br>
            <a:br>
              <a:rPr lang="de-DE" sz="3600" dirty="0">
                <a:solidFill>
                  <a:schemeClr val="accent4">
                    <a:lumMod val="75000"/>
                    <a:lumOff val="25000"/>
                  </a:schemeClr>
                </a:solidFill>
              </a:rPr>
            </a:br>
            <a:br>
              <a:rPr lang="de-DE" sz="3600" dirty="0">
                <a:solidFill>
                  <a:schemeClr val="accent4">
                    <a:lumMod val="75000"/>
                    <a:lumOff val="25000"/>
                  </a:schemeClr>
                </a:solidFill>
              </a:rPr>
            </a:br>
            <a:br>
              <a:rPr lang="de-DE" sz="3600" dirty="0">
                <a:solidFill>
                  <a:schemeClr val="accent4">
                    <a:lumMod val="75000"/>
                    <a:lumOff val="25000"/>
                  </a:schemeClr>
                </a:solidFill>
              </a:rPr>
            </a:br>
            <a:br>
              <a:rPr lang="de-DE" sz="3600" dirty="0">
                <a:solidFill>
                  <a:schemeClr val="accent4">
                    <a:lumMod val="75000"/>
                    <a:lumOff val="25000"/>
                  </a:schemeClr>
                </a:solidFill>
              </a:rPr>
            </a:br>
            <a:br>
              <a:rPr lang="de-DE" sz="3600" dirty="0">
                <a:solidFill>
                  <a:schemeClr val="accent4">
                    <a:lumMod val="75000"/>
                    <a:lumOff val="25000"/>
                  </a:schemeClr>
                </a:solidFill>
              </a:rPr>
            </a:br>
            <a:r>
              <a:rPr lang="de-DE" sz="3600" dirty="0" err="1">
                <a:solidFill>
                  <a:schemeClr val="accent4">
                    <a:lumMod val="75000"/>
                    <a:lumOff val="25000"/>
                  </a:schemeClr>
                </a:solidFill>
              </a:rPr>
              <a:t>Overmaat</a:t>
            </a:r>
            <a:r>
              <a:rPr lang="de-DE" sz="3600" dirty="0">
                <a:solidFill>
                  <a:schemeClr val="accent4">
                    <a:lumMod val="75000"/>
                    <a:lumOff val="25000"/>
                  </a:schemeClr>
                </a:solidFill>
              </a:rPr>
              <a:t> en </a:t>
            </a:r>
            <a:r>
              <a:rPr lang="de-DE" sz="3600" dirty="0" err="1">
                <a:solidFill>
                  <a:schemeClr val="accent4">
                    <a:lumMod val="75000"/>
                    <a:lumOff val="25000"/>
                  </a:schemeClr>
                </a:solidFill>
              </a:rPr>
              <a:t>Gebreksverschijnselen</a:t>
            </a:r>
            <a:br>
              <a:rPr lang="de-DE" sz="3600" dirty="0">
                <a:solidFill>
                  <a:schemeClr val="accent4">
                    <a:lumMod val="75000"/>
                    <a:lumOff val="25000"/>
                  </a:schemeClr>
                </a:solidFill>
              </a:rPr>
            </a:br>
            <a:br>
              <a:rPr lang="de-DE" sz="3600" dirty="0">
                <a:solidFill>
                  <a:schemeClr val="accent4">
                    <a:lumMod val="75000"/>
                    <a:lumOff val="25000"/>
                  </a:schemeClr>
                </a:solidFill>
              </a:rPr>
            </a:br>
            <a:r>
              <a:rPr lang="de-DE" sz="3600" dirty="0">
                <a:solidFill>
                  <a:schemeClr val="accent4">
                    <a:lumMod val="75000"/>
                    <a:lumOff val="25000"/>
                  </a:schemeClr>
                </a:solidFill>
              </a:rPr>
              <a:t>abiotische </a:t>
            </a:r>
            <a:r>
              <a:rPr lang="de-DE" sz="3600" dirty="0" err="1">
                <a:solidFill>
                  <a:schemeClr val="accent4">
                    <a:lumMod val="75000"/>
                    <a:lumOff val="25000"/>
                  </a:schemeClr>
                </a:solidFill>
              </a:rPr>
              <a:t>afwijkingen</a:t>
            </a:r>
            <a:br>
              <a:rPr lang="de-DE" sz="3600" dirty="0">
                <a:solidFill>
                  <a:schemeClr val="accent4">
                    <a:lumMod val="75000"/>
                    <a:lumOff val="25000"/>
                  </a:schemeClr>
                </a:solidFill>
              </a:rPr>
            </a:br>
            <a:endParaRPr lang="de-DE" sz="3600" dirty="0">
              <a:solidFill>
                <a:schemeClr val="accent4">
                  <a:lumMod val="75000"/>
                  <a:lumOff val="25000"/>
                </a:schemeClr>
              </a:solidFill>
            </a:endParaRPr>
          </a:p>
        </p:txBody>
      </p:sp>
      <p:pic>
        <p:nvPicPr>
          <p:cNvPr id="2" name="Afbeelding 1">
            <a:extLst>
              <a:ext uri="{FF2B5EF4-FFF2-40B4-BE49-F238E27FC236}">
                <a16:creationId xmlns:a16="http://schemas.microsoft.com/office/drawing/2014/main" id="{57271C78-5744-302B-415A-E1DE4E650ABF}"/>
              </a:ext>
            </a:extLst>
          </p:cNvPr>
          <p:cNvPicPr>
            <a:picLocks noChangeAspect="1"/>
          </p:cNvPicPr>
          <p:nvPr/>
        </p:nvPicPr>
        <p:blipFill>
          <a:blip r:embed="rId2"/>
          <a:stretch>
            <a:fillRect/>
          </a:stretch>
        </p:blipFill>
        <p:spPr>
          <a:xfrm>
            <a:off x="3595370" y="3046730"/>
            <a:ext cx="1790700" cy="2552700"/>
          </a:xfrm>
          <a:prstGeom prst="rect">
            <a:avLst/>
          </a:prstGeom>
        </p:spPr>
      </p:pic>
    </p:spTree>
    <p:extLst>
      <p:ext uri="{BB962C8B-B14F-4D97-AF65-F5344CB8AC3E}">
        <p14:creationId xmlns:p14="http://schemas.microsoft.com/office/powerpoint/2010/main" val="21137744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709676" y="165548"/>
            <a:ext cx="7851531" cy="396875"/>
          </a:xfrm>
        </p:spPr>
        <p:txBody>
          <a:bodyPr>
            <a:noAutofit/>
          </a:bodyPr>
          <a:lstStyle/>
          <a:p>
            <a:pPr algn="ctr"/>
            <a:r>
              <a:rPr lang="nl-BE" sz="3600" dirty="0">
                <a:solidFill>
                  <a:schemeClr val="accent4">
                    <a:lumMod val="75000"/>
                    <a:lumOff val="25000"/>
                  </a:schemeClr>
                </a:solidFill>
              </a:rPr>
              <a:t>Te veel Natrium (N)</a:t>
            </a:r>
            <a:endParaRPr lang="de-DE" sz="3600" dirty="0">
              <a:solidFill>
                <a:schemeClr val="accent4">
                  <a:lumMod val="75000"/>
                  <a:lumOff val="25000"/>
                </a:schemeClr>
              </a:solidFill>
            </a:endParaRPr>
          </a:p>
        </p:txBody>
      </p:sp>
      <p:pic>
        <p:nvPicPr>
          <p:cNvPr id="194564" name="Picture 4" descr="Aesculus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6332" y="1588199"/>
            <a:ext cx="6858000" cy="445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831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071EDEE-12F0-4372-AA6B-CDD25D02A1A8}"/>
              </a:ext>
            </a:extLst>
          </p:cNvPr>
          <p:cNvPicPr>
            <a:picLocks noChangeAspect="1"/>
          </p:cNvPicPr>
          <p:nvPr/>
        </p:nvPicPr>
        <p:blipFill>
          <a:blip r:embed="rId3"/>
          <a:stretch>
            <a:fillRect/>
          </a:stretch>
        </p:blipFill>
        <p:spPr>
          <a:xfrm flipH="1">
            <a:off x="5951130" y="1812065"/>
            <a:ext cx="2967787" cy="1616935"/>
          </a:xfrm>
          <a:prstGeom prst="rect">
            <a:avLst/>
          </a:prstGeom>
        </p:spPr>
      </p:pic>
      <p:pic>
        <p:nvPicPr>
          <p:cNvPr id="5" name="Tijdelijke aanduiding voor inhoud 3">
            <a:extLst>
              <a:ext uri="{FF2B5EF4-FFF2-40B4-BE49-F238E27FC236}">
                <a16:creationId xmlns:a16="http://schemas.microsoft.com/office/drawing/2014/main" id="{4A7297D2-7946-4299-806F-92B37CA41CAC}"/>
              </a:ext>
            </a:extLst>
          </p:cNvPr>
          <p:cNvPicPr>
            <a:picLocks noChangeAspect="1"/>
          </p:cNvPicPr>
          <p:nvPr/>
        </p:nvPicPr>
        <p:blipFill>
          <a:blip r:embed="rId4"/>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72563F3B-1231-4701-A58E-B3C48B71BEBE}"/>
              </a:ext>
            </a:extLst>
          </p:cNvPr>
          <p:cNvSpPr txBox="1"/>
          <p:nvPr/>
        </p:nvSpPr>
        <p:spPr>
          <a:xfrm>
            <a:off x="225083" y="1587586"/>
            <a:ext cx="9509760" cy="4893647"/>
          </a:xfrm>
          <a:prstGeom prst="rect">
            <a:avLst/>
          </a:prstGeom>
          <a:noFill/>
        </p:spPr>
        <p:txBody>
          <a:bodyPr wrap="square" rtlCol="0">
            <a:spAutoFit/>
          </a:bodyPr>
          <a:lstStyle/>
          <a:p>
            <a:r>
              <a:rPr lang="nl-NL" sz="2400" dirty="0"/>
              <a:t>Een eerste onderzoek.</a:t>
            </a:r>
          </a:p>
          <a:p>
            <a:r>
              <a:rPr lang="nl-NL" sz="2400" dirty="0"/>
              <a:t>1.1. Is de </a:t>
            </a:r>
            <a:r>
              <a:rPr lang="nl-NL" sz="2400" dirty="0" err="1"/>
              <a:t>aantaster</a:t>
            </a:r>
            <a:r>
              <a:rPr lang="nl-NL" sz="2400" dirty="0"/>
              <a:t> aanwezig</a:t>
            </a:r>
          </a:p>
          <a:p>
            <a:r>
              <a:rPr lang="nl-NL" sz="2400" dirty="0"/>
              <a:t>Nee. Ga naar 1.2.</a:t>
            </a:r>
          </a:p>
          <a:p>
            <a:endParaRPr lang="nl-NL" sz="2400" dirty="0"/>
          </a:p>
          <a:p>
            <a:r>
              <a:rPr lang="nl-NL" sz="2400" dirty="0"/>
              <a:t>1.2. Zijn er sporen, uitwerpselen of huiden aanwezig.</a:t>
            </a:r>
          </a:p>
          <a:p>
            <a:r>
              <a:rPr lang="nl-NL" sz="2400" dirty="0"/>
              <a:t>Nee. Ga naar 1.3</a:t>
            </a:r>
          </a:p>
          <a:p>
            <a:endParaRPr lang="nl-NL" sz="2400" dirty="0"/>
          </a:p>
          <a:p>
            <a:r>
              <a:rPr lang="nl-NL" sz="2400" dirty="0"/>
              <a:t>1.3. Er is een aantasting zonder duidelijke sporen van de oorzaak.</a:t>
            </a:r>
          </a:p>
          <a:p>
            <a:pPr marL="457200" indent="-457200">
              <a:buFont typeface="+mj-lt"/>
              <a:buAutoNum type="alphaLcParenR"/>
            </a:pPr>
            <a:r>
              <a:rPr lang="nl-NL" sz="2400" i="1" dirty="0"/>
              <a:t>Schimmels (er is vaak mycelium te zien).</a:t>
            </a:r>
          </a:p>
          <a:p>
            <a:pPr marL="457200" indent="-457200">
              <a:buFont typeface="+mj-lt"/>
              <a:buAutoNum type="alphaLcParenR"/>
            </a:pPr>
            <a:r>
              <a:rPr lang="nl-NL" sz="2400" i="1" dirty="0"/>
              <a:t> Bacteriën (gaat vaak samen met veel vocht en een rottende geur).</a:t>
            </a:r>
          </a:p>
          <a:p>
            <a:pPr marL="457200" indent="-457200">
              <a:buFont typeface="+mj-lt"/>
              <a:buAutoNum type="alphaLcParenR"/>
            </a:pPr>
            <a:r>
              <a:rPr lang="nl-NL" sz="2400" i="1" dirty="0"/>
              <a:t>Aaltjes (bodemaantasting of in stengel of blad)</a:t>
            </a:r>
          </a:p>
          <a:p>
            <a:pPr marL="457200" indent="-457200">
              <a:buFont typeface="+mj-lt"/>
              <a:buAutoNum type="alphaLcParenR"/>
            </a:pPr>
            <a:r>
              <a:rPr lang="nl-NL" sz="2400" i="1" dirty="0"/>
              <a:t>Virus (zeer diverse symptomen).</a:t>
            </a:r>
          </a:p>
          <a:p>
            <a:pPr marL="457200" indent="-457200">
              <a:buFont typeface="+mj-lt"/>
              <a:buAutoNum type="alphaLcParenR"/>
            </a:pPr>
            <a:r>
              <a:rPr lang="nl-NL" sz="2400" i="1" dirty="0"/>
              <a:t>Abiotische factoren</a:t>
            </a:r>
          </a:p>
        </p:txBody>
      </p:sp>
      <p:sp>
        <p:nvSpPr>
          <p:cNvPr id="2" name="TextBox 15">
            <a:extLst>
              <a:ext uri="{FF2B5EF4-FFF2-40B4-BE49-F238E27FC236}">
                <a16:creationId xmlns:a16="http://schemas.microsoft.com/office/drawing/2014/main" id="{E891E875-F043-BD4F-6F76-BFC6534D26E9}"/>
              </a:ext>
            </a:extLst>
          </p:cNvPr>
          <p:cNvSpPr txBox="1"/>
          <p:nvPr/>
        </p:nvSpPr>
        <p:spPr>
          <a:xfrm>
            <a:off x="390304" y="488271"/>
            <a:ext cx="4635243" cy="461665"/>
          </a:xfrm>
          <a:prstGeom prst="rect">
            <a:avLst/>
          </a:prstGeom>
          <a:noFill/>
        </p:spPr>
        <p:txBody>
          <a:bodyPr wrap="none" rtlCol="0">
            <a:spAutoFit/>
          </a:bodyPr>
          <a:lstStyle/>
          <a:p>
            <a:r>
              <a:rPr lang="nl-NL" sz="2400" dirty="0"/>
              <a:t>1. Herkennen van ziekten en plagen</a:t>
            </a:r>
          </a:p>
        </p:txBody>
      </p:sp>
    </p:spTree>
    <p:extLst>
      <p:ext uri="{BB962C8B-B14F-4D97-AF65-F5344CB8AC3E}">
        <p14:creationId xmlns:p14="http://schemas.microsoft.com/office/powerpoint/2010/main" val="85750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140319" y="108857"/>
            <a:ext cx="3507764" cy="609600"/>
          </a:xfrm>
        </p:spPr>
        <p:txBody>
          <a:bodyPr>
            <a:normAutofit fontScale="90000"/>
          </a:bodyPr>
          <a:lstStyle/>
          <a:p>
            <a:pPr algn="ctr"/>
            <a:r>
              <a:rPr lang="de-DE" dirty="0">
                <a:solidFill>
                  <a:schemeClr val="accent4">
                    <a:lumMod val="75000"/>
                    <a:lumOff val="25000"/>
                  </a:schemeClr>
                </a:solidFill>
              </a:rPr>
              <a:t>K  </a:t>
            </a:r>
            <a:r>
              <a:rPr lang="de-DE" dirty="0" err="1">
                <a:solidFill>
                  <a:schemeClr val="accent4">
                    <a:lumMod val="75000"/>
                    <a:lumOff val="25000"/>
                  </a:schemeClr>
                </a:solidFill>
              </a:rPr>
              <a:t>kalium</a:t>
            </a:r>
            <a:endParaRPr lang="de-DE" dirty="0">
              <a:solidFill>
                <a:schemeClr val="accent4">
                  <a:lumMod val="75000"/>
                  <a:lumOff val="25000"/>
                </a:schemeClr>
              </a:solidFill>
            </a:endParaRPr>
          </a:p>
        </p:txBody>
      </p:sp>
      <p:sp>
        <p:nvSpPr>
          <p:cNvPr id="187399" name="Rectangle 7"/>
          <p:cNvSpPr>
            <a:spLocks noChangeArrowheads="1"/>
          </p:cNvSpPr>
          <p:nvPr/>
        </p:nvSpPr>
        <p:spPr bwMode="auto">
          <a:xfrm>
            <a:off x="6290167" y="1805984"/>
            <a:ext cx="2325565" cy="1368425"/>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Op de oudste bladeren</a:t>
            </a:r>
            <a:endParaRPr lang="de-DE" dirty="0">
              <a:solidFill>
                <a:srgbClr val="92D05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9" y="1805983"/>
            <a:ext cx="2266951"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0322" y="1805979"/>
            <a:ext cx="2533651"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7280" y="3496778"/>
            <a:ext cx="2838451" cy="219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56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7399"/>
                                        </p:tgtEl>
                                        <p:attrNameLst>
                                          <p:attrName>style.visibility</p:attrName>
                                        </p:attrNameLst>
                                      </p:cBhvr>
                                      <p:to>
                                        <p:strVal val="visible"/>
                                      </p:to>
                                    </p:set>
                                    <p:anim calcmode="lin" valueType="num">
                                      <p:cBhvr additive="base">
                                        <p:cTn id="7" dur="500" fill="hold"/>
                                        <p:tgtEl>
                                          <p:spTgt spid="187399"/>
                                        </p:tgtEl>
                                        <p:attrNameLst>
                                          <p:attrName>ppt_x</p:attrName>
                                        </p:attrNameLst>
                                      </p:cBhvr>
                                      <p:tavLst>
                                        <p:tav tm="0">
                                          <p:val>
                                            <p:strVal val="#ppt_x"/>
                                          </p:val>
                                        </p:tav>
                                        <p:tav tm="100000">
                                          <p:val>
                                            <p:strVal val="#ppt_x"/>
                                          </p:val>
                                        </p:tav>
                                      </p:tavLst>
                                    </p:anim>
                                    <p:anim calcmode="lin" valueType="num">
                                      <p:cBhvr additive="base">
                                        <p:cTn id="8" dur="500" fill="hold"/>
                                        <p:tgtEl>
                                          <p:spTgt spid="1873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091" y="2016919"/>
            <a:ext cx="343852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18" name="Rectangle 2"/>
          <p:cNvSpPr>
            <a:spLocks noGrp="1" noChangeArrowheads="1"/>
          </p:cNvSpPr>
          <p:nvPr>
            <p:ph type="title"/>
          </p:nvPr>
        </p:nvSpPr>
        <p:spPr>
          <a:xfrm>
            <a:off x="3394565" y="108863"/>
            <a:ext cx="3522784" cy="581025"/>
          </a:xfrm>
        </p:spPr>
        <p:txBody>
          <a:bodyPr>
            <a:normAutofit fontScale="90000"/>
          </a:bodyPr>
          <a:lstStyle/>
          <a:p>
            <a:pPr algn="ctr"/>
            <a:r>
              <a:rPr lang="de-DE" dirty="0" err="1">
                <a:solidFill>
                  <a:schemeClr val="accent4">
                    <a:lumMod val="75000"/>
                    <a:lumOff val="25000"/>
                  </a:schemeClr>
                </a:solidFill>
              </a:rPr>
              <a:t>Fe</a:t>
            </a:r>
            <a:r>
              <a:rPr lang="de-DE" dirty="0">
                <a:solidFill>
                  <a:schemeClr val="accent4">
                    <a:lumMod val="75000"/>
                    <a:lumOff val="25000"/>
                  </a:schemeClr>
                </a:solidFill>
              </a:rPr>
              <a:t> </a:t>
            </a:r>
            <a:r>
              <a:rPr lang="de-DE" dirty="0" err="1">
                <a:solidFill>
                  <a:schemeClr val="accent4">
                    <a:lumMod val="75000"/>
                    <a:lumOff val="25000"/>
                  </a:schemeClr>
                </a:solidFill>
              </a:rPr>
              <a:t>ijzer</a:t>
            </a:r>
            <a:endParaRPr lang="de-DE" dirty="0">
              <a:solidFill>
                <a:schemeClr val="accent4">
                  <a:lumMod val="75000"/>
                  <a:lumOff val="25000"/>
                </a:schemeClr>
              </a:solidFill>
            </a:endParaRPr>
          </a:p>
        </p:txBody>
      </p:sp>
      <p:sp>
        <p:nvSpPr>
          <p:cNvPr id="137224" name="Rectangle 8"/>
          <p:cNvSpPr>
            <a:spLocks noChangeArrowheads="1"/>
          </p:cNvSpPr>
          <p:nvPr/>
        </p:nvSpPr>
        <p:spPr bwMode="auto">
          <a:xfrm>
            <a:off x="3394568" y="4609310"/>
            <a:ext cx="2526323" cy="1008063"/>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Op de jongste bladeren</a:t>
            </a:r>
            <a:endParaRPr lang="de-DE" dirty="0">
              <a:solidFill>
                <a:srgbClr val="92D050"/>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93" y="2016922"/>
            <a:ext cx="2714625" cy="3600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80" y="2016919"/>
            <a:ext cx="2519363" cy="3603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96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224"/>
                                        </p:tgtEl>
                                        <p:attrNameLst>
                                          <p:attrName>style.visibility</p:attrName>
                                        </p:attrNameLst>
                                      </p:cBhvr>
                                      <p:to>
                                        <p:strVal val="visible"/>
                                      </p:to>
                                    </p:set>
                                    <p:anim calcmode="lin" valueType="num">
                                      <p:cBhvr additive="base">
                                        <p:cTn id="7" dur="500" fill="hold"/>
                                        <p:tgtEl>
                                          <p:spTgt spid="137224"/>
                                        </p:tgtEl>
                                        <p:attrNameLst>
                                          <p:attrName>ppt_x</p:attrName>
                                        </p:attrNameLst>
                                      </p:cBhvr>
                                      <p:tavLst>
                                        <p:tav tm="0">
                                          <p:val>
                                            <p:strVal val="#ppt_x"/>
                                          </p:val>
                                        </p:tav>
                                        <p:tav tm="100000">
                                          <p:val>
                                            <p:strVal val="#ppt_x"/>
                                          </p:val>
                                        </p:tav>
                                      </p:tavLst>
                                    </p:anim>
                                    <p:anim calcmode="lin" valueType="num">
                                      <p:cBhvr additive="base">
                                        <p:cTn id="8" dur="500" fill="hold"/>
                                        <p:tgtEl>
                                          <p:spTgt spid="137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6" y="1400178"/>
            <a:ext cx="5300663" cy="4471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8418" name="Rectangle 2"/>
          <p:cNvSpPr>
            <a:spLocks noGrp="1" noChangeArrowheads="1"/>
          </p:cNvSpPr>
          <p:nvPr>
            <p:ph type="title"/>
          </p:nvPr>
        </p:nvSpPr>
        <p:spPr>
          <a:xfrm>
            <a:off x="1932226" y="148860"/>
            <a:ext cx="3670055" cy="600075"/>
          </a:xfrm>
        </p:spPr>
        <p:txBody>
          <a:bodyPr>
            <a:normAutofit fontScale="90000"/>
          </a:bodyPr>
          <a:lstStyle/>
          <a:p>
            <a:pPr algn="ctr"/>
            <a:r>
              <a:rPr lang="de-DE" dirty="0">
                <a:solidFill>
                  <a:schemeClr val="accent4">
                    <a:lumMod val="75000"/>
                    <a:lumOff val="25000"/>
                  </a:schemeClr>
                </a:solidFill>
              </a:rPr>
              <a:t>Mg </a:t>
            </a:r>
            <a:r>
              <a:rPr lang="de-DE" dirty="0" err="1">
                <a:solidFill>
                  <a:schemeClr val="accent4">
                    <a:lumMod val="75000"/>
                    <a:lumOff val="25000"/>
                  </a:schemeClr>
                </a:solidFill>
              </a:rPr>
              <a:t>magnesium</a:t>
            </a:r>
            <a:endParaRPr lang="de-DE" dirty="0">
              <a:solidFill>
                <a:schemeClr val="accent4">
                  <a:lumMod val="75000"/>
                  <a:lumOff val="25000"/>
                </a:schemeClr>
              </a:solidFill>
            </a:endParaRPr>
          </a:p>
        </p:txBody>
      </p:sp>
      <p:sp>
        <p:nvSpPr>
          <p:cNvPr id="188421" name="Rectangle 5"/>
          <p:cNvSpPr>
            <a:spLocks noChangeArrowheads="1"/>
          </p:cNvSpPr>
          <p:nvPr/>
        </p:nvSpPr>
        <p:spPr bwMode="auto">
          <a:xfrm>
            <a:off x="6349898" y="1387192"/>
            <a:ext cx="2592265" cy="1223963"/>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Op de oudste bladeren</a:t>
            </a:r>
            <a:endParaRPr lang="de-DE" dirty="0">
              <a:solidFill>
                <a:srgbClr val="92D050"/>
              </a:solidFill>
            </a:endParaRPr>
          </a:p>
        </p:txBody>
      </p:sp>
    </p:spTree>
    <p:extLst>
      <p:ext uri="{BB962C8B-B14F-4D97-AF65-F5344CB8AC3E}">
        <p14:creationId xmlns:p14="http://schemas.microsoft.com/office/powerpoint/2010/main" val="93204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8421"/>
                                        </p:tgtEl>
                                        <p:attrNameLst>
                                          <p:attrName>style.visibility</p:attrName>
                                        </p:attrNameLst>
                                      </p:cBhvr>
                                      <p:to>
                                        <p:strVal val="visible"/>
                                      </p:to>
                                    </p:set>
                                    <p:anim calcmode="lin" valueType="num">
                                      <p:cBhvr additive="base">
                                        <p:cTn id="7" dur="500" fill="hold"/>
                                        <p:tgtEl>
                                          <p:spTgt spid="188421"/>
                                        </p:tgtEl>
                                        <p:attrNameLst>
                                          <p:attrName>ppt_x</p:attrName>
                                        </p:attrNameLst>
                                      </p:cBhvr>
                                      <p:tavLst>
                                        <p:tav tm="0">
                                          <p:val>
                                            <p:strVal val="#ppt_x"/>
                                          </p:val>
                                        </p:tav>
                                        <p:tav tm="100000">
                                          <p:val>
                                            <p:strVal val="#ppt_x"/>
                                          </p:val>
                                        </p:tav>
                                      </p:tavLst>
                                    </p:anim>
                                    <p:anim calcmode="lin" valueType="num">
                                      <p:cBhvr additive="base">
                                        <p:cTn id="8" dur="500" fill="hold"/>
                                        <p:tgtEl>
                                          <p:spTgt spid="1884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13" y="1208800"/>
            <a:ext cx="3274469" cy="457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346" name="Rectangle 2"/>
          <p:cNvSpPr>
            <a:spLocks noGrp="1" noChangeArrowheads="1"/>
          </p:cNvSpPr>
          <p:nvPr>
            <p:ph type="title"/>
          </p:nvPr>
        </p:nvSpPr>
        <p:spPr>
          <a:xfrm>
            <a:off x="3486882" y="148860"/>
            <a:ext cx="3508131" cy="590551"/>
          </a:xfrm>
        </p:spPr>
        <p:txBody>
          <a:bodyPr>
            <a:normAutofit fontScale="90000"/>
          </a:bodyPr>
          <a:lstStyle/>
          <a:p>
            <a:pPr algn="ctr"/>
            <a:r>
              <a:rPr lang="de-DE" dirty="0">
                <a:solidFill>
                  <a:schemeClr val="accent4">
                    <a:lumMod val="75000"/>
                    <a:lumOff val="25000"/>
                  </a:schemeClr>
                </a:solidFill>
              </a:rPr>
              <a:t>N  </a:t>
            </a:r>
            <a:r>
              <a:rPr lang="de-DE" dirty="0" err="1">
                <a:solidFill>
                  <a:schemeClr val="accent4">
                    <a:lumMod val="75000"/>
                    <a:lumOff val="25000"/>
                  </a:schemeClr>
                </a:solidFill>
              </a:rPr>
              <a:t>natrium</a:t>
            </a:r>
            <a:endParaRPr lang="de-DE" dirty="0">
              <a:solidFill>
                <a:schemeClr val="accent4">
                  <a:lumMod val="75000"/>
                  <a:lumOff val="25000"/>
                </a:schemeClr>
              </a:solidFill>
            </a:endParaRPr>
          </a:p>
        </p:txBody>
      </p:sp>
      <p:pic>
        <p:nvPicPr>
          <p:cNvPr id="185349" name="Picture 5" descr="N-gebrek Pru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020" y="739411"/>
            <a:ext cx="3124200" cy="4968875"/>
          </a:xfrm>
          <a:prstGeom prst="rect">
            <a:avLst/>
          </a:prstGeom>
          <a:noFill/>
          <a:extLst>
            <a:ext uri="{909E8E84-426E-40DD-AFC4-6F175D3DCCD1}">
              <a14:hiddenFill xmlns:a14="http://schemas.microsoft.com/office/drawing/2010/main">
                <a:solidFill>
                  <a:srgbClr val="FFFFFF"/>
                </a:solidFill>
              </a14:hiddenFill>
            </a:ext>
          </a:extLst>
        </p:spPr>
      </p:pic>
      <p:sp>
        <p:nvSpPr>
          <p:cNvPr id="185351" name="Rectangle 7"/>
          <p:cNvSpPr>
            <a:spLocks noChangeArrowheads="1"/>
          </p:cNvSpPr>
          <p:nvPr/>
        </p:nvSpPr>
        <p:spPr bwMode="auto">
          <a:xfrm>
            <a:off x="3363076" y="952136"/>
            <a:ext cx="2571751" cy="1514475"/>
          </a:xfrm>
          <a:prstGeom prst="rect">
            <a:avLst/>
          </a:prstGeom>
          <a:solidFill>
            <a:schemeClr val="bg2">
              <a:lumMod val="50000"/>
            </a:schemeClr>
          </a:solidFill>
          <a:ln w="9525">
            <a:noFill/>
            <a:miter lim="800000"/>
            <a:headEnd/>
            <a:tailEnd/>
          </a:ln>
          <a:effectLst/>
        </p:spPr>
        <p:txBody>
          <a:bodyPr wrap="none" anchor="ctr"/>
          <a:lstStyle/>
          <a:p>
            <a:pPr algn="ctr"/>
            <a:r>
              <a:rPr lang="nl-BE" u="sng" dirty="0">
                <a:solidFill>
                  <a:srgbClr val="92D050"/>
                </a:solidFill>
              </a:rPr>
              <a:t>Bladverliezend</a:t>
            </a:r>
          </a:p>
          <a:p>
            <a:pPr algn="ctr"/>
            <a:r>
              <a:rPr lang="nl-BE" dirty="0">
                <a:solidFill>
                  <a:srgbClr val="92D050"/>
                </a:solidFill>
              </a:rPr>
              <a:t>Op de oudste bladeren</a:t>
            </a:r>
          </a:p>
          <a:p>
            <a:pPr algn="ctr"/>
            <a:r>
              <a:rPr lang="nl-BE" dirty="0">
                <a:solidFill>
                  <a:srgbClr val="92D050"/>
                </a:solidFill>
                <a:cs typeface="Arial" charset="0"/>
              </a:rPr>
              <a:t>►</a:t>
            </a:r>
          </a:p>
        </p:txBody>
      </p:sp>
      <p:sp>
        <p:nvSpPr>
          <p:cNvPr id="185352" name="Rectangle 8"/>
          <p:cNvSpPr>
            <a:spLocks noChangeArrowheads="1"/>
          </p:cNvSpPr>
          <p:nvPr/>
        </p:nvSpPr>
        <p:spPr bwMode="auto">
          <a:xfrm>
            <a:off x="3145843" y="3057162"/>
            <a:ext cx="2882411" cy="1301751"/>
          </a:xfrm>
          <a:prstGeom prst="rect">
            <a:avLst/>
          </a:prstGeom>
          <a:solidFill>
            <a:schemeClr val="bg2">
              <a:lumMod val="50000"/>
            </a:schemeClr>
          </a:solidFill>
          <a:ln w="9525">
            <a:noFill/>
            <a:miter lim="800000"/>
            <a:headEnd/>
            <a:tailEnd/>
          </a:ln>
          <a:effectLst/>
        </p:spPr>
        <p:txBody>
          <a:bodyPr wrap="none" anchor="ctr"/>
          <a:lstStyle/>
          <a:p>
            <a:pPr algn="ctr"/>
            <a:r>
              <a:rPr lang="nl-BE" u="sng" dirty="0" err="1">
                <a:solidFill>
                  <a:srgbClr val="92D050"/>
                </a:solidFill>
              </a:rPr>
              <a:t>Bladhoudend</a:t>
            </a:r>
            <a:endParaRPr lang="nl-BE" u="sng" dirty="0">
              <a:solidFill>
                <a:srgbClr val="92D050"/>
              </a:solidFill>
            </a:endParaRPr>
          </a:p>
          <a:p>
            <a:pPr algn="ctr"/>
            <a:r>
              <a:rPr lang="nl-BE" dirty="0">
                <a:solidFill>
                  <a:srgbClr val="92D050"/>
                </a:solidFill>
              </a:rPr>
              <a:t>Op jonge en oude bladeren</a:t>
            </a:r>
          </a:p>
          <a:p>
            <a:pPr algn="ctr"/>
            <a:r>
              <a:rPr lang="de-DE" dirty="0">
                <a:solidFill>
                  <a:srgbClr val="92D050"/>
                </a:solidFill>
                <a:sym typeface="Wingdings 3" pitchFamily="18" charset="2"/>
              </a:rPr>
              <a:t>		</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061" y="4696746"/>
            <a:ext cx="36099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90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5351"/>
                                        </p:tgtEl>
                                        <p:attrNameLst>
                                          <p:attrName>style.visibility</p:attrName>
                                        </p:attrNameLst>
                                      </p:cBhvr>
                                      <p:to>
                                        <p:strVal val="visible"/>
                                      </p:to>
                                    </p:set>
                                    <p:anim calcmode="lin" valueType="num">
                                      <p:cBhvr additive="base">
                                        <p:cTn id="7" dur="500" fill="hold"/>
                                        <p:tgtEl>
                                          <p:spTgt spid="185351"/>
                                        </p:tgtEl>
                                        <p:attrNameLst>
                                          <p:attrName>ppt_x</p:attrName>
                                        </p:attrNameLst>
                                      </p:cBhvr>
                                      <p:tavLst>
                                        <p:tav tm="0">
                                          <p:val>
                                            <p:strVal val="#ppt_x"/>
                                          </p:val>
                                        </p:tav>
                                        <p:tav tm="100000">
                                          <p:val>
                                            <p:strVal val="#ppt_x"/>
                                          </p:val>
                                        </p:tav>
                                      </p:tavLst>
                                    </p:anim>
                                    <p:anim calcmode="lin" valueType="num">
                                      <p:cBhvr additive="base">
                                        <p:cTn id="8" dur="500" fill="hold"/>
                                        <p:tgtEl>
                                          <p:spTgt spid="18535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5352"/>
                                        </p:tgtEl>
                                        <p:attrNameLst>
                                          <p:attrName>style.visibility</p:attrName>
                                        </p:attrNameLst>
                                      </p:cBhvr>
                                      <p:to>
                                        <p:strVal val="visible"/>
                                      </p:to>
                                    </p:set>
                                    <p:anim calcmode="lin" valueType="num">
                                      <p:cBhvr additive="base">
                                        <p:cTn id="11" dur="500" fill="hold"/>
                                        <p:tgtEl>
                                          <p:spTgt spid="185352"/>
                                        </p:tgtEl>
                                        <p:attrNameLst>
                                          <p:attrName>ppt_x</p:attrName>
                                        </p:attrNameLst>
                                      </p:cBhvr>
                                      <p:tavLst>
                                        <p:tav tm="0">
                                          <p:val>
                                            <p:strVal val="#ppt_x"/>
                                          </p:val>
                                        </p:tav>
                                        <p:tav tm="100000">
                                          <p:val>
                                            <p:strVal val="#ppt_x"/>
                                          </p:val>
                                        </p:tav>
                                      </p:tavLst>
                                    </p:anim>
                                    <p:anim calcmode="lin" valueType="num">
                                      <p:cBhvr additive="base">
                                        <p:cTn id="12" dur="500" fill="hold"/>
                                        <p:tgtEl>
                                          <p:spTgt spid="1853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1" grpId="0" animBg="1"/>
      <p:bldP spid="18535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3111143" y="76327"/>
            <a:ext cx="3489080" cy="662952"/>
          </a:xfrm>
        </p:spPr>
        <p:txBody>
          <a:bodyPr>
            <a:normAutofit fontScale="90000"/>
          </a:bodyPr>
          <a:lstStyle/>
          <a:p>
            <a:pPr algn="ctr"/>
            <a:r>
              <a:rPr lang="de-DE" dirty="0" err="1">
                <a:solidFill>
                  <a:schemeClr val="accent4">
                    <a:lumMod val="75000"/>
                    <a:lumOff val="25000"/>
                  </a:schemeClr>
                </a:solidFill>
              </a:rPr>
              <a:t>Cu</a:t>
            </a:r>
            <a:r>
              <a:rPr lang="de-DE" dirty="0">
                <a:solidFill>
                  <a:schemeClr val="accent4">
                    <a:lumMod val="75000"/>
                    <a:lumOff val="25000"/>
                  </a:schemeClr>
                </a:solidFill>
              </a:rPr>
              <a:t> </a:t>
            </a:r>
            <a:r>
              <a:rPr lang="de-DE" dirty="0" err="1">
                <a:solidFill>
                  <a:schemeClr val="accent4">
                    <a:lumMod val="75000"/>
                    <a:lumOff val="25000"/>
                  </a:schemeClr>
                </a:solidFill>
              </a:rPr>
              <a:t>koper</a:t>
            </a:r>
            <a:endParaRPr lang="de-DE" dirty="0">
              <a:solidFill>
                <a:schemeClr val="accent4">
                  <a:lumMod val="75000"/>
                  <a:lumOff val="25000"/>
                </a:schemeClr>
              </a:solidFill>
            </a:endParaRPr>
          </a:p>
        </p:txBody>
      </p:sp>
      <p:pic>
        <p:nvPicPr>
          <p:cNvPr id="158725" name="Picture 5" descr="Camellia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0464" y="1297471"/>
            <a:ext cx="2701636" cy="4952516"/>
          </a:xfrm>
          <a:prstGeom prst="rect">
            <a:avLst/>
          </a:prstGeom>
          <a:noFill/>
          <a:extLst>
            <a:ext uri="{909E8E84-426E-40DD-AFC4-6F175D3DCCD1}">
              <a14:hiddenFill xmlns:a14="http://schemas.microsoft.com/office/drawing/2010/main">
                <a:solidFill>
                  <a:srgbClr val="FFFFFF"/>
                </a:solidFill>
              </a14:hiddenFill>
            </a:ext>
          </a:extLst>
        </p:spPr>
      </p:pic>
      <p:sp>
        <p:nvSpPr>
          <p:cNvPr id="158727" name="Rectangle 7"/>
          <p:cNvSpPr>
            <a:spLocks noChangeArrowheads="1"/>
          </p:cNvSpPr>
          <p:nvPr/>
        </p:nvSpPr>
        <p:spPr bwMode="auto">
          <a:xfrm>
            <a:off x="6475539" y="4340821"/>
            <a:ext cx="2060331" cy="1584325"/>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Groeipunten</a:t>
            </a:r>
            <a:endParaRPr lang="de-DE" dirty="0">
              <a:solidFill>
                <a:srgbClr val="92D050"/>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70" y="1748213"/>
            <a:ext cx="1957575"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116" y="1297229"/>
            <a:ext cx="2573176"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197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8727"/>
                                        </p:tgtEl>
                                        <p:attrNameLst>
                                          <p:attrName>style.visibility</p:attrName>
                                        </p:attrNameLst>
                                      </p:cBhvr>
                                      <p:to>
                                        <p:strVal val="visible"/>
                                      </p:to>
                                    </p:set>
                                    <p:anim calcmode="lin" valueType="num">
                                      <p:cBhvr additive="base">
                                        <p:cTn id="7" dur="500" fill="hold"/>
                                        <p:tgtEl>
                                          <p:spTgt spid="158727"/>
                                        </p:tgtEl>
                                        <p:attrNameLst>
                                          <p:attrName>ppt_x</p:attrName>
                                        </p:attrNameLst>
                                      </p:cBhvr>
                                      <p:tavLst>
                                        <p:tav tm="0">
                                          <p:val>
                                            <p:strVal val="#ppt_x"/>
                                          </p:val>
                                        </p:tav>
                                        <p:tav tm="100000">
                                          <p:val>
                                            <p:strVal val="#ppt_x"/>
                                          </p:val>
                                        </p:tav>
                                      </p:tavLst>
                                    </p:anim>
                                    <p:anim calcmode="lin" valueType="num">
                                      <p:cBhvr additive="base">
                                        <p:cTn id="8" dur="500" fill="hold"/>
                                        <p:tgtEl>
                                          <p:spTgt spid="1587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719" y="1302641"/>
            <a:ext cx="4566557" cy="490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746" name="Rectangle 2"/>
          <p:cNvSpPr>
            <a:spLocks noGrp="1" noChangeArrowheads="1"/>
          </p:cNvSpPr>
          <p:nvPr>
            <p:ph type="title"/>
          </p:nvPr>
        </p:nvSpPr>
        <p:spPr>
          <a:xfrm>
            <a:off x="3482719" y="139684"/>
            <a:ext cx="3622429" cy="600075"/>
          </a:xfrm>
        </p:spPr>
        <p:txBody>
          <a:bodyPr>
            <a:normAutofit fontScale="90000"/>
          </a:bodyPr>
          <a:lstStyle/>
          <a:p>
            <a:pPr algn="ctr"/>
            <a:r>
              <a:rPr lang="de-DE" dirty="0" err="1">
                <a:solidFill>
                  <a:schemeClr val="accent4">
                    <a:lumMod val="75000"/>
                    <a:lumOff val="25000"/>
                  </a:schemeClr>
                </a:solidFill>
              </a:rPr>
              <a:t>Mn</a:t>
            </a:r>
            <a:r>
              <a:rPr lang="de-DE" dirty="0">
                <a:solidFill>
                  <a:schemeClr val="accent4">
                    <a:lumMod val="75000"/>
                    <a:lumOff val="25000"/>
                  </a:schemeClr>
                </a:solidFill>
              </a:rPr>
              <a:t>+ </a:t>
            </a:r>
            <a:r>
              <a:rPr lang="de-DE" dirty="0" err="1">
                <a:solidFill>
                  <a:schemeClr val="accent4">
                    <a:lumMod val="75000"/>
                    <a:lumOff val="25000"/>
                  </a:schemeClr>
                </a:solidFill>
              </a:rPr>
              <a:t>Mangaan</a:t>
            </a:r>
            <a:endParaRPr lang="de-DE" dirty="0">
              <a:solidFill>
                <a:schemeClr val="accent4">
                  <a:lumMod val="75000"/>
                  <a:lumOff val="25000"/>
                </a:schemeClr>
              </a:solidFill>
            </a:endParaRPr>
          </a:p>
        </p:txBody>
      </p:sp>
      <p:sp>
        <p:nvSpPr>
          <p:cNvPr id="159749" name="Rectangle 5"/>
          <p:cNvSpPr>
            <a:spLocks noChangeArrowheads="1"/>
          </p:cNvSpPr>
          <p:nvPr/>
        </p:nvSpPr>
        <p:spPr bwMode="auto">
          <a:xfrm>
            <a:off x="769422" y="1547753"/>
            <a:ext cx="2848364" cy="1707131"/>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Op jonge en oudere</a:t>
            </a:r>
          </a:p>
          <a:p>
            <a:pPr algn="ctr"/>
            <a:r>
              <a:rPr lang="nl-BE" dirty="0">
                <a:solidFill>
                  <a:srgbClr val="92D050"/>
                </a:solidFill>
              </a:rPr>
              <a:t>bladeren</a:t>
            </a:r>
            <a:endParaRPr lang="de-DE" dirty="0">
              <a:solidFill>
                <a:srgbClr val="92D050"/>
              </a:solidFill>
            </a:endParaRPr>
          </a:p>
        </p:txBody>
      </p:sp>
    </p:spTree>
    <p:extLst>
      <p:ext uri="{BB962C8B-B14F-4D97-AF65-F5344CB8AC3E}">
        <p14:creationId xmlns:p14="http://schemas.microsoft.com/office/powerpoint/2010/main" val="270097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9749"/>
                                        </p:tgtEl>
                                        <p:attrNameLst>
                                          <p:attrName>style.visibility</p:attrName>
                                        </p:attrNameLst>
                                      </p:cBhvr>
                                      <p:to>
                                        <p:strVal val="visible"/>
                                      </p:to>
                                    </p:set>
                                    <p:anim calcmode="lin" valueType="num">
                                      <p:cBhvr additive="base">
                                        <p:cTn id="7" dur="500" fill="hold"/>
                                        <p:tgtEl>
                                          <p:spTgt spid="159749"/>
                                        </p:tgtEl>
                                        <p:attrNameLst>
                                          <p:attrName>ppt_x</p:attrName>
                                        </p:attrNameLst>
                                      </p:cBhvr>
                                      <p:tavLst>
                                        <p:tav tm="0">
                                          <p:val>
                                            <p:strVal val="#ppt_x"/>
                                          </p:val>
                                        </p:tav>
                                        <p:tav tm="100000">
                                          <p:val>
                                            <p:strVal val="#ppt_x"/>
                                          </p:val>
                                        </p:tav>
                                      </p:tavLst>
                                    </p:anim>
                                    <p:anim calcmode="lin" valueType="num">
                                      <p:cBhvr additive="base">
                                        <p:cTn id="8" dur="500" fill="hold"/>
                                        <p:tgtEl>
                                          <p:spTgt spid="1597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3061385" y="130631"/>
            <a:ext cx="3498604" cy="630549"/>
          </a:xfrm>
        </p:spPr>
        <p:txBody>
          <a:bodyPr>
            <a:normAutofit fontScale="90000"/>
          </a:bodyPr>
          <a:lstStyle/>
          <a:p>
            <a:pPr algn="ctr"/>
            <a:r>
              <a:rPr lang="de-DE" dirty="0" err="1"/>
              <a:t>Mn</a:t>
            </a:r>
            <a:r>
              <a:rPr lang="de-DE" dirty="0"/>
              <a:t>- </a:t>
            </a:r>
            <a:r>
              <a:rPr lang="de-DE" dirty="0" err="1"/>
              <a:t>mangaan</a:t>
            </a:r>
            <a:endParaRPr lang="de-DE" dirty="0"/>
          </a:p>
        </p:txBody>
      </p:sp>
      <p:pic>
        <p:nvPicPr>
          <p:cNvPr id="155652" name="Picture 4" descr="Mn-gebrek Prunus av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9843" y="1611712"/>
            <a:ext cx="2641505" cy="4230687"/>
          </a:xfrm>
          <a:prstGeom prst="rect">
            <a:avLst/>
          </a:prstGeom>
          <a:noFill/>
          <a:extLst>
            <a:ext uri="{909E8E84-426E-40DD-AFC4-6F175D3DCCD1}">
              <a14:hiddenFill xmlns:a14="http://schemas.microsoft.com/office/drawing/2010/main">
                <a:solidFill>
                  <a:srgbClr val="FFFFFF"/>
                </a:solidFill>
              </a14:hiddenFill>
            </a:ext>
          </a:extLst>
        </p:spPr>
      </p:pic>
      <p:sp>
        <p:nvSpPr>
          <p:cNvPr id="155655" name="Rectangle 7"/>
          <p:cNvSpPr>
            <a:spLocks noChangeArrowheads="1"/>
          </p:cNvSpPr>
          <p:nvPr/>
        </p:nvSpPr>
        <p:spPr bwMode="auto">
          <a:xfrm>
            <a:off x="3061384" y="1953508"/>
            <a:ext cx="3095624" cy="1508153"/>
          </a:xfrm>
          <a:prstGeom prst="rect">
            <a:avLst/>
          </a:prstGeom>
          <a:solidFill>
            <a:schemeClr val="bg2">
              <a:lumMod val="50000"/>
            </a:schemeClr>
          </a:solidFill>
          <a:ln w="9525">
            <a:noFill/>
            <a:miter lim="800000"/>
            <a:headEnd/>
            <a:tailEnd/>
          </a:ln>
          <a:effectLst/>
        </p:spPr>
        <p:txBody>
          <a:bodyPr wrap="none" anchor="ctr"/>
          <a:lstStyle/>
          <a:p>
            <a:pPr algn="ctr"/>
            <a:r>
              <a:rPr lang="nl-BE" dirty="0">
                <a:solidFill>
                  <a:srgbClr val="92D050"/>
                </a:solidFill>
              </a:rPr>
              <a:t>Op de jongere en jongste </a:t>
            </a:r>
          </a:p>
          <a:p>
            <a:pPr algn="ctr"/>
            <a:r>
              <a:rPr lang="nl-BE" dirty="0">
                <a:solidFill>
                  <a:srgbClr val="92D050"/>
                </a:solidFill>
              </a:rPr>
              <a:t>Bladeren</a:t>
            </a:r>
          </a:p>
          <a:p>
            <a:pPr algn="ctr"/>
            <a:r>
              <a:rPr lang="nl-BE" dirty="0">
                <a:solidFill>
                  <a:srgbClr val="92D050"/>
                </a:solidFill>
              </a:rPr>
              <a:t>“Kerstboomeffect”</a:t>
            </a:r>
            <a:endParaRPr lang="de-DE" dirty="0">
              <a:solidFill>
                <a:srgbClr val="92D050"/>
              </a:solidFill>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39" y="1774431"/>
            <a:ext cx="2473781" cy="3905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89606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3420808" y="173616"/>
            <a:ext cx="3708155" cy="581025"/>
          </a:xfrm>
        </p:spPr>
        <p:txBody>
          <a:bodyPr>
            <a:noAutofit/>
          </a:bodyPr>
          <a:lstStyle/>
          <a:p>
            <a:r>
              <a:rPr lang="de-DE" sz="3400" dirty="0">
                <a:solidFill>
                  <a:schemeClr val="accent4">
                    <a:lumMod val="75000"/>
                    <a:lumOff val="25000"/>
                  </a:schemeClr>
                </a:solidFill>
              </a:rPr>
              <a:t>Mo </a:t>
            </a:r>
            <a:r>
              <a:rPr lang="de-DE" sz="3400" dirty="0" err="1">
                <a:solidFill>
                  <a:schemeClr val="accent4">
                    <a:lumMod val="75000"/>
                    <a:lumOff val="25000"/>
                  </a:schemeClr>
                </a:solidFill>
              </a:rPr>
              <a:t>Molybdeen</a:t>
            </a:r>
            <a:endParaRPr lang="de-DE" sz="3400" dirty="0">
              <a:solidFill>
                <a:schemeClr val="accent4">
                  <a:lumMod val="75000"/>
                  <a:lumOff val="25000"/>
                </a:schemeClr>
              </a:solidFill>
            </a:endParaRPr>
          </a:p>
        </p:txBody>
      </p:sp>
      <p:sp>
        <p:nvSpPr>
          <p:cNvPr id="161799" name="Rectangle 7"/>
          <p:cNvSpPr>
            <a:spLocks noChangeArrowheads="1"/>
          </p:cNvSpPr>
          <p:nvPr/>
        </p:nvSpPr>
        <p:spPr bwMode="auto">
          <a:xfrm>
            <a:off x="989571" y="1145268"/>
            <a:ext cx="3191608" cy="1368425"/>
          </a:xfrm>
          <a:prstGeom prst="rect">
            <a:avLst/>
          </a:prstGeom>
          <a:solidFill>
            <a:schemeClr val="bg2">
              <a:lumMod val="50000"/>
            </a:schemeClr>
          </a:solidFill>
          <a:ln w="9525">
            <a:noFill/>
            <a:miter lim="800000"/>
            <a:headEnd/>
            <a:tailEnd/>
          </a:ln>
          <a:effectLst/>
        </p:spPr>
        <p:txBody>
          <a:bodyPr wrap="none" anchor="ctr"/>
          <a:lstStyle/>
          <a:p>
            <a:pPr algn="ctr"/>
            <a:r>
              <a:rPr lang="nl-BE">
                <a:solidFill>
                  <a:srgbClr val="92D050"/>
                </a:solidFill>
              </a:rPr>
              <a:t>Op de jongste bladeren</a:t>
            </a:r>
            <a:endParaRPr lang="de-DE">
              <a:solidFill>
                <a:srgbClr val="92D050"/>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5054" y="4272746"/>
            <a:ext cx="3668228"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903" y="1025799"/>
            <a:ext cx="2969097" cy="297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89" y="3171244"/>
            <a:ext cx="3533976" cy="320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92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additive="base">
                                        <p:cTn id="7" dur="500" fill="hold"/>
                                        <p:tgtEl>
                                          <p:spTgt spid="161799"/>
                                        </p:tgtEl>
                                        <p:attrNameLst>
                                          <p:attrName>ppt_x</p:attrName>
                                        </p:attrNameLst>
                                      </p:cBhvr>
                                      <p:tavLst>
                                        <p:tav tm="0">
                                          <p:val>
                                            <p:strVal val="#ppt_x"/>
                                          </p:val>
                                        </p:tav>
                                        <p:tav tm="100000">
                                          <p:val>
                                            <p:strVal val="#ppt_x"/>
                                          </p:val>
                                        </p:tav>
                                      </p:tavLst>
                                    </p:anim>
                                    <p:anim calcmode="lin" valueType="num">
                                      <p:cBhvr additive="base">
                                        <p:cTn id="8" dur="500" fill="hold"/>
                                        <p:tgtEl>
                                          <p:spTgt spid="1617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465359-0104-0495-A571-0921D6E485E5}"/>
              </a:ext>
            </a:extLst>
          </p:cNvPr>
          <p:cNvSpPr>
            <a:spLocks noGrp="1"/>
          </p:cNvSpPr>
          <p:nvPr>
            <p:ph type="title"/>
          </p:nvPr>
        </p:nvSpPr>
        <p:spPr/>
        <p:txBody>
          <a:bodyPr/>
          <a:lstStyle/>
          <a:p>
            <a:pPr algn="l"/>
            <a:r>
              <a:rPr lang="nl-NL" dirty="0"/>
              <a:t>IPM (</a:t>
            </a:r>
            <a:r>
              <a:rPr lang="nl-NL" dirty="0" err="1"/>
              <a:t>Integrated</a:t>
            </a:r>
            <a:r>
              <a:rPr lang="nl-NL" dirty="0"/>
              <a:t> Pest Management)</a:t>
            </a:r>
          </a:p>
        </p:txBody>
      </p:sp>
      <p:sp>
        <p:nvSpPr>
          <p:cNvPr id="3" name="Tijdelijke aanduiding voor inhoud 2">
            <a:extLst>
              <a:ext uri="{FF2B5EF4-FFF2-40B4-BE49-F238E27FC236}">
                <a16:creationId xmlns:a16="http://schemas.microsoft.com/office/drawing/2014/main" id="{E67C8837-F88C-4259-843C-9857267549CF}"/>
              </a:ext>
            </a:extLst>
          </p:cNvPr>
          <p:cNvSpPr>
            <a:spLocks noGrp="1"/>
          </p:cNvSpPr>
          <p:nvPr>
            <p:ph idx="1"/>
          </p:nvPr>
        </p:nvSpPr>
        <p:spPr>
          <a:xfrm>
            <a:off x="457200" y="1447801"/>
            <a:ext cx="8229600" cy="4525963"/>
          </a:xfrm>
        </p:spPr>
        <p:txBody>
          <a:bodyPr>
            <a:normAutofit fontScale="70000" lnSpcReduction="20000"/>
          </a:bodyPr>
          <a:lstStyle/>
          <a:p>
            <a:pPr marL="0" indent="0">
              <a:buNone/>
            </a:pPr>
            <a:r>
              <a:rPr lang="nl-NL" dirty="0"/>
              <a:t>Geïntegreerde gewasbestrijding omvat drie hoofdactiviteiten</a:t>
            </a:r>
          </a:p>
          <a:p>
            <a:endParaRPr lang="nl-NL" dirty="0"/>
          </a:p>
          <a:p>
            <a:r>
              <a:rPr lang="nl-NL" dirty="0"/>
              <a:t>1. Preventie van ziekten, plagen en onkruiden, zoals </a:t>
            </a:r>
            <a:r>
              <a:rPr lang="nl-NL" dirty="0" err="1"/>
              <a:t>bedrijfshygiënische</a:t>
            </a:r>
            <a:r>
              <a:rPr lang="nl-NL" dirty="0"/>
              <a:t> maatregelen, het kiezen van een geschikt ras en het stimuleren van natuurlijke vijanden.</a:t>
            </a:r>
          </a:p>
          <a:p>
            <a:endParaRPr lang="nl-NL" dirty="0"/>
          </a:p>
          <a:p>
            <a:r>
              <a:rPr lang="nl-NL" dirty="0"/>
              <a:t>2. Monitoren van ziekten, plagen en natuurlijke controlemechanismen, waaronder het inspecteren van gewassen, het nemen van bodemmonsters en het bepalen van acties.</a:t>
            </a:r>
          </a:p>
          <a:p>
            <a:endParaRPr lang="nl-NL" dirty="0"/>
          </a:p>
          <a:p>
            <a:r>
              <a:rPr lang="nl-NL" dirty="0"/>
              <a:t>3. Ingrijpen, als maatregelen noodzakelijk zijn en het kiezen van de optimale bestrijdingsmethode en het bepalen van het juiste tijdstip.</a:t>
            </a:r>
          </a:p>
          <a:p>
            <a:endParaRPr lang="nl-NL" dirty="0"/>
          </a:p>
        </p:txBody>
      </p:sp>
      <p:pic>
        <p:nvPicPr>
          <p:cNvPr id="5" name="Afbeelding 4">
            <a:extLst>
              <a:ext uri="{FF2B5EF4-FFF2-40B4-BE49-F238E27FC236}">
                <a16:creationId xmlns:a16="http://schemas.microsoft.com/office/drawing/2014/main" id="{ED998E5B-0561-1891-EBAD-AA497FC347B5}"/>
              </a:ext>
            </a:extLst>
          </p:cNvPr>
          <p:cNvPicPr>
            <a:picLocks noChangeAspect="1"/>
          </p:cNvPicPr>
          <p:nvPr/>
        </p:nvPicPr>
        <p:blipFill>
          <a:blip r:embed="rId2"/>
          <a:stretch>
            <a:fillRect/>
          </a:stretch>
        </p:blipFill>
        <p:spPr>
          <a:xfrm>
            <a:off x="3392942" y="5410199"/>
            <a:ext cx="1141640" cy="1058344"/>
          </a:xfrm>
          <a:prstGeom prst="rect">
            <a:avLst/>
          </a:prstGeom>
        </p:spPr>
      </p:pic>
    </p:spTree>
    <p:extLst>
      <p:ext uri="{BB962C8B-B14F-4D97-AF65-F5344CB8AC3E}">
        <p14:creationId xmlns:p14="http://schemas.microsoft.com/office/powerpoint/2010/main" val="38998287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459FCE-0EB8-EA3B-FAA6-A397D25C75BB}"/>
              </a:ext>
            </a:extLst>
          </p:cNvPr>
          <p:cNvSpPr>
            <a:spLocks noGrp="1"/>
          </p:cNvSpPr>
          <p:nvPr>
            <p:ph type="title"/>
          </p:nvPr>
        </p:nvSpPr>
        <p:spPr/>
        <p:txBody>
          <a:bodyPr/>
          <a:lstStyle/>
          <a:p>
            <a:pPr algn="l"/>
            <a:r>
              <a:rPr lang="nl-NL" dirty="0"/>
              <a:t>IPM</a:t>
            </a:r>
          </a:p>
        </p:txBody>
      </p:sp>
      <p:pic>
        <p:nvPicPr>
          <p:cNvPr id="6" name="Tijdelijke aanduiding voor inhoud 5">
            <a:extLst>
              <a:ext uri="{FF2B5EF4-FFF2-40B4-BE49-F238E27FC236}">
                <a16:creationId xmlns:a16="http://schemas.microsoft.com/office/drawing/2014/main" id="{67342DA8-0BD1-9E87-F96F-5B05B9EFF396}"/>
              </a:ext>
            </a:extLst>
          </p:cNvPr>
          <p:cNvPicPr>
            <a:picLocks noGrp="1" noChangeAspect="1"/>
          </p:cNvPicPr>
          <p:nvPr>
            <p:ph idx="1"/>
          </p:nvPr>
        </p:nvPicPr>
        <p:blipFill>
          <a:blip r:embed="rId2"/>
          <a:stretch>
            <a:fillRect/>
          </a:stretch>
        </p:blipFill>
        <p:spPr>
          <a:xfrm>
            <a:off x="1426029" y="1214692"/>
            <a:ext cx="5921827" cy="5510149"/>
          </a:xfrm>
          <a:prstGeom prst="rect">
            <a:avLst/>
          </a:prstGeom>
        </p:spPr>
      </p:pic>
    </p:spTree>
    <p:extLst>
      <p:ext uri="{BB962C8B-B14F-4D97-AF65-F5344CB8AC3E}">
        <p14:creationId xmlns:p14="http://schemas.microsoft.com/office/powerpoint/2010/main" val="3773007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1026522" y="671817"/>
            <a:ext cx="6659890" cy="747713"/>
          </a:xfrm>
        </p:spPr>
        <p:txBody>
          <a:bodyPr>
            <a:normAutofit fontScale="90000"/>
          </a:bodyPr>
          <a:lstStyle/>
          <a:p>
            <a:pPr algn="l" eaLnBrk="1" hangingPunct="1"/>
            <a:r>
              <a:rPr lang="nl-NL" altLang="nl-NL" dirty="0"/>
              <a:t>Scouten</a:t>
            </a:r>
            <a:endParaRPr lang="nl-NL" altLang="nl-NL" b="1" dirty="0"/>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777711" y="2186430"/>
            <a:ext cx="6320673" cy="3553695"/>
          </a:xfrm>
        </p:spPr>
        <p:txBody>
          <a:bodyPr>
            <a:normAutofit fontScale="92500" lnSpcReduction="20000"/>
          </a:bodyPr>
          <a:lstStyle/>
          <a:p>
            <a:pPr indent="0">
              <a:buNone/>
              <a:defRPr/>
            </a:pPr>
            <a:r>
              <a:rPr lang="nl-NL" dirty="0"/>
              <a:t>Een goede scout: </a:t>
            </a:r>
          </a:p>
          <a:p>
            <a:pPr indent="0">
              <a:buNone/>
              <a:defRPr/>
            </a:pPr>
            <a:endParaRPr lang="nl-NL" dirty="0"/>
          </a:p>
          <a:p>
            <a:pPr marL="257175" indent="-257175">
              <a:defRPr/>
            </a:pPr>
            <a:r>
              <a:rPr lang="nl-NL" dirty="0"/>
              <a:t>Weet veel van ziektes en plagen</a:t>
            </a:r>
          </a:p>
          <a:p>
            <a:pPr marL="257175" indent="-257175">
              <a:defRPr/>
            </a:pPr>
            <a:r>
              <a:rPr lang="nl-NL" dirty="0"/>
              <a:t>Weet welke preventieve maatregelen er zijn tegen ziekten en plagen</a:t>
            </a:r>
          </a:p>
          <a:p>
            <a:pPr marL="257175" indent="-257175">
              <a:defRPr/>
            </a:pPr>
            <a:r>
              <a:rPr lang="nl-NL" dirty="0"/>
              <a:t>Is op de hoogte van de laatste ontwikkelingen op gebied van gewasbescherming</a:t>
            </a:r>
          </a:p>
        </p:txBody>
      </p:sp>
      <p:pic>
        <p:nvPicPr>
          <p:cNvPr id="2" name="Afbeelding 1">
            <a:extLst>
              <a:ext uri="{FF2B5EF4-FFF2-40B4-BE49-F238E27FC236}">
                <a16:creationId xmlns:a16="http://schemas.microsoft.com/office/drawing/2014/main" id="{45E04484-3FCF-4608-857E-47F932ECD4A7}"/>
              </a:ext>
            </a:extLst>
          </p:cNvPr>
          <p:cNvPicPr>
            <a:picLocks noChangeAspect="1"/>
          </p:cNvPicPr>
          <p:nvPr/>
        </p:nvPicPr>
        <p:blipFill>
          <a:blip r:embed="rId3"/>
          <a:stretch>
            <a:fillRect/>
          </a:stretch>
        </p:blipFill>
        <p:spPr>
          <a:xfrm>
            <a:off x="6761297" y="1635978"/>
            <a:ext cx="1850231" cy="1385888"/>
          </a:xfrm>
          <a:prstGeom prst="rect">
            <a:avLst/>
          </a:prstGeom>
        </p:spPr>
      </p:pic>
      <p:pic>
        <p:nvPicPr>
          <p:cNvPr id="3" name="Afbeelding 2">
            <a:extLst>
              <a:ext uri="{FF2B5EF4-FFF2-40B4-BE49-F238E27FC236}">
                <a16:creationId xmlns:a16="http://schemas.microsoft.com/office/drawing/2014/main" id="{77255015-773A-4638-9132-D15F7ECFF474}"/>
              </a:ext>
            </a:extLst>
          </p:cNvPr>
          <p:cNvPicPr>
            <a:picLocks noChangeAspect="1"/>
          </p:cNvPicPr>
          <p:nvPr/>
        </p:nvPicPr>
        <p:blipFill>
          <a:blip r:embed="rId4"/>
          <a:stretch>
            <a:fillRect/>
          </a:stretch>
        </p:blipFill>
        <p:spPr>
          <a:xfrm>
            <a:off x="6761297" y="4296002"/>
            <a:ext cx="1908725" cy="1270170"/>
          </a:xfrm>
          <a:prstGeom prst="rect">
            <a:avLst/>
          </a:prstGeom>
        </p:spPr>
      </p:pic>
      <p:pic>
        <p:nvPicPr>
          <p:cNvPr id="4" name="Afbeelding 3">
            <a:extLst>
              <a:ext uri="{FF2B5EF4-FFF2-40B4-BE49-F238E27FC236}">
                <a16:creationId xmlns:a16="http://schemas.microsoft.com/office/drawing/2014/main" id="{ADA85136-F12C-58F0-8095-462FF58857A1}"/>
              </a:ext>
            </a:extLst>
          </p:cNvPr>
          <p:cNvPicPr>
            <a:picLocks noChangeAspect="1"/>
          </p:cNvPicPr>
          <p:nvPr/>
        </p:nvPicPr>
        <p:blipFill>
          <a:blip r:embed="rId5"/>
          <a:stretch>
            <a:fillRect/>
          </a:stretch>
        </p:blipFill>
        <p:spPr>
          <a:xfrm>
            <a:off x="6542077" y="212742"/>
            <a:ext cx="2347163" cy="1079086"/>
          </a:xfrm>
          <a:prstGeom prst="rect">
            <a:avLst/>
          </a:prstGeom>
        </p:spPr>
      </p:pic>
    </p:spTree>
    <p:extLst>
      <p:ext uri="{BB962C8B-B14F-4D97-AF65-F5344CB8AC3E}">
        <p14:creationId xmlns:p14="http://schemas.microsoft.com/office/powerpoint/2010/main" val="12426632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 calcmode="lin" valueType="num">
                                      <p:cBhvr additive="base">
                                        <p:cTn id="7"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2" end="2"/>
                                            </p:txEl>
                                          </p:spTgt>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171">
                                            <p:txEl>
                                              <p:pRg st="3" end="3"/>
                                            </p:txEl>
                                          </p:spTgt>
                                        </p:tgtEl>
                                        <p:attrNameLst>
                                          <p:attrName>style.visibility</p:attrName>
                                        </p:attrNameLst>
                                      </p:cBhvr>
                                      <p:to>
                                        <p:strVal val="visible"/>
                                      </p:to>
                                    </p:set>
                                    <p:anim calcmode="lin" valueType="num">
                                      <p:cBhvr additive="base">
                                        <p:cTn id="23"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171">
                                            <p:txEl>
                                              <p:pRg st="4" end="4"/>
                                            </p:txEl>
                                          </p:spTgt>
                                        </p:tgtEl>
                                        <p:attrNameLst>
                                          <p:attrName>style.visibility</p:attrName>
                                        </p:attrNameLst>
                                      </p:cBhvr>
                                      <p:to>
                                        <p:strVal val="visible"/>
                                      </p:to>
                                    </p:set>
                                    <p:anim calcmode="lin" valueType="num">
                                      <p:cBhvr additive="base">
                                        <p:cTn id="29"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00E5DF-68B4-83A9-230C-F9C3058221B4}"/>
              </a:ext>
            </a:extLst>
          </p:cNvPr>
          <p:cNvSpPr>
            <a:spLocks noGrp="1"/>
          </p:cNvSpPr>
          <p:nvPr>
            <p:ph type="title"/>
          </p:nvPr>
        </p:nvSpPr>
        <p:spPr/>
        <p:txBody>
          <a:bodyPr/>
          <a:lstStyle/>
          <a:p>
            <a:r>
              <a:rPr lang="nl-NL" dirty="0"/>
              <a:t>Chemische gewasbescherming</a:t>
            </a:r>
          </a:p>
        </p:txBody>
      </p:sp>
      <p:sp>
        <p:nvSpPr>
          <p:cNvPr id="3" name="Tijdelijke aanduiding voor inhoud 2">
            <a:extLst>
              <a:ext uri="{FF2B5EF4-FFF2-40B4-BE49-F238E27FC236}">
                <a16:creationId xmlns:a16="http://schemas.microsoft.com/office/drawing/2014/main" id="{95582132-73A2-CB96-96B3-7307A7C5B329}"/>
              </a:ext>
            </a:extLst>
          </p:cNvPr>
          <p:cNvSpPr>
            <a:spLocks noGrp="1"/>
          </p:cNvSpPr>
          <p:nvPr>
            <p:ph idx="1"/>
          </p:nvPr>
        </p:nvSpPr>
        <p:spPr>
          <a:xfrm>
            <a:off x="457199" y="1600200"/>
            <a:ext cx="8490857" cy="4525963"/>
          </a:xfrm>
        </p:spPr>
        <p:txBody>
          <a:bodyPr>
            <a:normAutofit lnSpcReduction="10000"/>
          </a:bodyPr>
          <a:lstStyle/>
          <a:p>
            <a:r>
              <a:rPr lang="nl-NL" dirty="0"/>
              <a:t>Chemische gewasbeschermingsmiddelen worden gebruikt om plaaginsecten in kassen en boomteelt aan te pakken.</a:t>
            </a:r>
          </a:p>
          <a:p>
            <a:endParaRPr lang="nl-NL" dirty="0"/>
          </a:p>
          <a:p>
            <a:r>
              <a:rPr lang="nl-NL" dirty="0"/>
              <a:t>De beschikbaarheid van chemische gewasbeschermingsmiddelen is afgenomen vanwege hoge kosten voor toelating in verhouding tot de opbrengsten, vooral voor kleinere teelten.</a:t>
            </a:r>
          </a:p>
          <a:p>
            <a:endParaRPr lang="nl-NL" dirty="0"/>
          </a:p>
          <a:p>
            <a:endParaRPr lang="nl-NL" dirty="0"/>
          </a:p>
        </p:txBody>
      </p:sp>
    </p:spTree>
    <p:extLst>
      <p:ext uri="{BB962C8B-B14F-4D97-AF65-F5344CB8AC3E}">
        <p14:creationId xmlns:p14="http://schemas.microsoft.com/office/powerpoint/2010/main" val="428767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A446E-2B22-5F57-788D-24B3841088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EC45FED-6D18-0E50-6B4A-826E2E5A415B}"/>
              </a:ext>
            </a:extLst>
          </p:cNvPr>
          <p:cNvSpPr>
            <a:spLocks noGrp="1"/>
          </p:cNvSpPr>
          <p:nvPr>
            <p:ph type="title"/>
          </p:nvPr>
        </p:nvSpPr>
        <p:spPr/>
        <p:txBody>
          <a:bodyPr/>
          <a:lstStyle/>
          <a:p>
            <a:r>
              <a:rPr lang="nl-NL" dirty="0"/>
              <a:t>Chemische gewasbescherming</a:t>
            </a:r>
          </a:p>
        </p:txBody>
      </p:sp>
      <p:pic>
        <p:nvPicPr>
          <p:cNvPr id="5" name="Tijdelijke aanduiding voor inhoud 4">
            <a:extLst>
              <a:ext uri="{FF2B5EF4-FFF2-40B4-BE49-F238E27FC236}">
                <a16:creationId xmlns:a16="http://schemas.microsoft.com/office/drawing/2014/main" id="{6FEED17B-811D-D6D3-5376-39A7C5901449}"/>
              </a:ext>
            </a:extLst>
          </p:cNvPr>
          <p:cNvPicPr>
            <a:picLocks noGrp="1" noChangeAspect="1"/>
          </p:cNvPicPr>
          <p:nvPr>
            <p:ph idx="1"/>
          </p:nvPr>
        </p:nvPicPr>
        <p:blipFill>
          <a:blip r:embed="rId2"/>
          <a:stretch>
            <a:fillRect/>
          </a:stretch>
        </p:blipFill>
        <p:spPr>
          <a:xfrm>
            <a:off x="979432" y="1578430"/>
            <a:ext cx="7837528" cy="4288970"/>
          </a:xfrm>
        </p:spPr>
      </p:pic>
    </p:spTree>
    <p:extLst>
      <p:ext uri="{BB962C8B-B14F-4D97-AF65-F5344CB8AC3E}">
        <p14:creationId xmlns:p14="http://schemas.microsoft.com/office/powerpoint/2010/main" val="21421376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B9C7B-6F6A-71CE-E5ED-EF64734F62A8}"/>
            </a:ext>
          </a:extLst>
        </p:cNvPr>
        <p:cNvGrpSpPr/>
        <p:nvPr/>
      </p:nvGrpSpPr>
      <p:grpSpPr>
        <a:xfrm>
          <a:off x="0" y="0"/>
          <a:ext cx="0" cy="0"/>
          <a:chOff x="0" y="0"/>
          <a:chExt cx="0" cy="0"/>
        </a:xfrm>
      </p:grpSpPr>
      <p:pic>
        <p:nvPicPr>
          <p:cNvPr id="47106" name="Picture 2">
            <a:extLst>
              <a:ext uri="{FF2B5EF4-FFF2-40B4-BE49-F238E27FC236}">
                <a16:creationId xmlns:a16="http://schemas.microsoft.com/office/drawing/2014/main" id="{FFE27FAC-8A44-2C1D-3E29-DBB626201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708" y="1865394"/>
            <a:ext cx="3503233" cy="348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2" name="Tijdelijke aanduiding voor dianummer 3">
            <a:extLst>
              <a:ext uri="{FF2B5EF4-FFF2-40B4-BE49-F238E27FC236}">
                <a16:creationId xmlns:a16="http://schemas.microsoft.com/office/drawing/2014/main" id="{087F7187-64BE-51C2-65AD-CCA962C89473}"/>
              </a:ext>
            </a:extLst>
          </p:cNvPr>
          <p:cNvSpPr txBox="1">
            <a:spLocks noGrp="1"/>
          </p:cNvSpPr>
          <p:nvPr/>
        </p:nvSpPr>
        <p:spPr bwMode="auto">
          <a:xfrm>
            <a:off x="8481652" y="6640513"/>
            <a:ext cx="432289"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fld id="{04AC323D-C203-4AAA-9BA9-60E62CF8C308}" type="slidenum">
              <a:rPr lang="en-US" sz="800">
                <a:solidFill>
                  <a:srgbClr val="969696"/>
                </a:solidFill>
              </a:rPr>
              <a:pPr algn="ctr" eaLnBrk="1" hangingPunct="1"/>
              <a:t>72</a:t>
            </a:fld>
            <a:endParaRPr lang="en-US" sz="800">
              <a:solidFill>
                <a:srgbClr val="969696"/>
              </a:solidFill>
            </a:endParaRPr>
          </a:p>
        </p:txBody>
      </p:sp>
      <p:sp>
        <p:nvSpPr>
          <p:cNvPr id="40963" name="Titel 1">
            <a:extLst>
              <a:ext uri="{FF2B5EF4-FFF2-40B4-BE49-F238E27FC236}">
                <a16:creationId xmlns:a16="http://schemas.microsoft.com/office/drawing/2014/main" id="{51A2D172-BC1F-1662-0BA3-8909125280C2}"/>
              </a:ext>
            </a:extLst>
          </p:cNvPr>
          <p:cNvSpPr>
            <a:spLocks/>
          </p:cNvSpPr>
          <p:nvPr/>
        </p:nvSpPr>
        <p:spPr bwMode="auto">
          <a:xfrm>
            <a:off x="624260" y="277820"/>
            <a:ext cx="619271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nl-NL" sz="4400">
              <a:solidFill>
                <a:schemeClr val="tx2"/>
              </a:solidFill>
            </a:endParaRPr>
          </a:p>
        </p:txBody>
      </p:sp>
      <p:pic>
        <p:nvPicPr>
          <p:cNvPr id="40965" name="Picture 6">
            <a:extLst>
              <a:ext uri="{FF2B5EF4-FFF2-40B4-BE49-F238E27FC236}">
                <a16:creationId xmlns:a16="http://schemas.microsoft.com/office/drawing/2014/main" id="{35F196C1-D0C4-9E67-0E9A-27BA29F2CB1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8907" y="1572341"/>
            <a:ext cx="2858164" cy="410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fgeronde rechthoek 7">
            <a:extLst>
              <a:ext uri="{FF2B5EF4-FFF2-40B4-BE49-F238E27FC236}">
                <a16:creationId xmlns:a16="http://schemas.microsoft.com/office/drawing/2014/main" id="{D12B3562-C962-497D-68BA-545E49EAE150}"/>
              </a:ext>
            </a:extLst>
          </p:cNvPr>
          <p:cNvSpPr/>
          <p:nvPr/>
        </p:nvSpPr>
        <p:spPr>
          <a:xfrm>
            <a:off x="3411052" y="1880834"/>
            <a:ext cx="1799099" cy="281949"/>
          </a:xfrm>
          <a:prstGeom prst="roundRect">
            <a:avLst/>
          </a:prstGeom>
          <a:solidFill>
            <a:srgbClr val="2D6534"/>
          </a:solidFill>
          <a:ln w="3175">
            <a:solidFill>
              <a:srgbClr val="66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200" dirty="0" err="1">
                <a:solidFill>
                  <a:schemeClr val="bg1"/>
                </a:solidFill>
              </a:rPr>
              <a:t>Voordeel</a:t>
            </a:r>
            <a:endParaRPr lang="nl-NL" sz="1200" dirty="0">
              <a:solidFill>
                <a:schemeClr val="bg1"/>
              </a:solidFill>
            </a:endParaRPr>
          </a:p>
        </p:txBody>
      </p:sp>
      <p:sp>
        <p:nvSpPr>
          <p:cNvPr id="9" name="Afgeronde rechthoek 8">
            <a:extLst>
              <a:ext uri="{FF2B5EF4-FFF2-40B4-BE49-F238E27FC236}">
                <a16:creationId xmlns:a16="http://schemas.microsoft.com/office/drawing/2014/main" id="{47CD4FA7-4EC6-9DC0-7F63-B031BCFBCE1A}"/>
              </a:ext>
            </a:extLst>
          </p:cNvPr>
          <p:cNvSpPr/>
          <p:nvPr/>
        </p:nvSpPr>
        <p:spPr>
          <a:xfrm>
            <a:off x="3411052" y="2491407"/>
            <a:ext cx="1799099" cy="2571699"/>
          </a:xfrm>
          <a:prstGeom prst="roundRect">
            <a:avLst>
              <a:gd name="adj" fmla="val 2968"/>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nl-NL" sz="1200" dirty="0">
                <a:solidFill>
                  <a:schemeClr val="accent4">
                    <a:lumMod val="75000"/>
                    <a:lumOff val="25000"/>
                  </a:schemeClr>
                </a:solidFill>
              </a:rPr>
              <a:t>Langdurige bescherming</a:t>
            </a:r>
          </a:p>
          <a:p>
            <a:pPr>
              <a:defRPr/>
            </a:pPr>
            <a:endParaRPr lang="nl-NL" sz="1200" dirty="0">
              <a:solidFill>
                <a:schemeClr val="accent4">
                  <a:lumMod val="75000"/>
                  <a:lumOff val="25000"/>
                </a:schemeClr>
              </a:solidFill>
            </a:endParaRPr>
          </a:p>
          <a:p>
            <a:pPr>
              <a:defRPr/>
            </a:pPr>
            <a:r>
              <a:rPr lang="nl-NL" sz="1200" dirty="0">
                <a:solidFill>
                  <a:schemeClr val="accent4">
                    <a:lumMod val="75000"/>
                    <a:lumOff val="25000"/>
                  </a:schemeClr>
                </a:solidFill>
              </a:rPr>
              <a:t>Niet zichtbare insecten worden ook gedood</a:t>
            </a:r>
          </a:p>
          <a:p>
            <a:pPr>
              <a:defRPr/>
            </a:pPr>
            <a:endParaRPr lang="nl-NL" sz="1200" dirty="0">
              <a:solidFill>
                <a:schemeClr val="accent4">
                  <a:lumMod val="75000"/>
                  <a:lumOff val="25000"/>
                </a:schemeClr>
              </a:solidFill>
            </a:endParaRPr>
          </a:p>
          <a:p>
            <a:pPr>
              <a:defRPr/>
            </a:pPr>
            <a:r>
              <a:rPr lang="nl-NL" sz="1200" dirty="0">
                <a:solidFill>
                  <a:schemeClr val="accent4">
                    <a:lumMod val="75000"/>
                    <a:lumOff val="25000"/>
                  </a:schemeClr>
                </a:solidFill>
              </a:rPr>
              <a:t>Nieuwe bladeren zijn ook beschermd</a:t>
            </a:r>
          </a:p>
          <a:p>
            <a:pPr>
              <a:defRPr/>
            </a:pPr>
            <a:endParaRPr lang="nl-NL" sz="1200" dirty="0">
              <a:solidFill>
                <a:schemeClr val="tx1"/>
              </a:solidFill>
            </a:endParaRPr>
          </a:p>
          <a:p>
            <a:pPr>
              <a:defRPr/>
            </a:pPr>
            <a:r>
              <a:rPr lang="de-DE" sz="1200" dirty="0" err="1">
                <a:solidFill>
                  <a:schemeClr val="accent4">
                    <a:lumMod val="75000"/>
                    <a:lumOff val="25000"/>
                  </a:schemeClr>
                </a:solidFill>
                <a:cs typeface="Arial" charset="0"/>
              </a:rPr>
              <a:t>Betere</a:t>
            </a:r>
            <a:r>
              <a:rPr lang="de-DE" sz="1200" dirty="0">
                <a:solidFill>
                  <a:schemeClr val="accent4">
                    <a:lumMod val="75000"/>
                    <a:lumOff val="25000"/>
                  </a:schemeClr>
                </a:solidFill>
                <a:cs typeface="Arial" charset="0"/>
              </a:rPr>
              <a:t> </a:t>
            </a:r>
            <a:r>
              <a:rPr lang="de-DE" sz="1200" dirty="0" err="1">
                <a:solidFill>
                  <a:schemeClr val="accent4">
                    <a:lumMod val="75000"/>
                    <a:lumOff val="25000"/>
                  </a:schemeClr>
                </a:solidFill>
                <a:cs typeface="Arial" charset="0"/>
              </a:rPr>
              <a:t>verdeling</a:t>
            </a:r>
            <a:r>
              <a:rPr lang="de-DE" sz="1200" dirty="0">
                <a:solidFill>
                  <a:schemeClr val="accent4">
                    <a:lumMod val="75000"/>
                    <a:lumOff val="25000"/>
                  </a:schemeClr>
                </a:solidFill>
                <a:cs typeface="Arial" charset="0"/>
              </a:rPr>
              <a:t> van de </a:t>
            </a:r>
            <a:r>
              <a:rPr lang="de-DE" sz="1200" dirty="0" err="1">
                <a:solidFill>
                  <a:schemeClr val="accent4">
                    <a:lumMod val="75000"/>
                    <a:lumOff val="25000"/>
                  </a:schemeClr>
                </a:solidFill>
                <a:cs typeface="Arial" charset="0"/>
              </a:rPr>
              <a:t>werkzame</a:t>
            </a:r>
            <a:r>
              <a:rPr lang="de-DE" sz="1200" dirty="0">
                <a:solidFill>
                  <a:schemeClr val="accent4">
                    <a:lumMod val="75000"/>
                    <a:lumOff val="25000"/>
                  </a:schemeClr>
                </a:solidFill>
                <a:cs typeface="Arial" charset="0"/>
              </a:rPr>
              <a:t> </a:t>
            </a:r>
            <a:r>
              <a:rPr lang="de-DE" sz="1200" dirty="0" err="1">
                <a:solidFill>
                  <a:schemeClr val="accent4">
                    <a:lumMod val="75000"/>
                    <a:lumOff val="25000"/>
                  </a:schemeClr>
                </a:solidFill>
                <a:cs typeface="Arial" charset="0"/>
              </a:rPr>
              <a:t>stof</a:t>
            </a:r>
            <a:r>
              <a:rPr lang="de-DE" sz="1200" dirty="0">
                <a:solidFill>
                  <a:schemeClr val="accent4">
                    <a:lumMod val="75000"/>
                    <a:lumOff val="25000"/>
                  </a:schemeClr>
                </a:solidFill>
                <a:cs typeface="Arial" charset="0"/>
              </a:rPr>
              <a:t> in de plant</a:t>
            </a:r>
          </a:p>
          <a:p>
            <a:pPr>
              <a:defRPr/>
            </a:pPr>
            <a:endParaRPr lang="nl-NL" sz="1200" dirty="0">
              <a:solidFill>
                <a:schemeClr val="tx1"/>
              </a:solidFill>
            </a:endParaRPr>
          </a:p>
        </p:txBody>
      </p:sp>
      <p:sp>
        <p:nvSpPr>
          <p:cNvPr id="40968" name="Titel 9">
            <a:extLst>
              <a:ext uri="{FF2B5EF4-FFF2-40B4-BE49-F238E27FC236}">
                <a16:creationId xmlns:a16="http://schemas.microsoft.com/office/drawing/2014/main" id="{888F6393-2B2E-5484-E22E-AB5EDDE494AA}"/>
              </a:ext>
            </a:extLst>
          </p:cNvPr>
          <p:cNvSpPr>
            <a:spLocks noGrp="1"/>
          </p:cNvSpPr>
          <p:nvPr>
            <p:ph type="title" idx="4294967295"/>
          </p:nvPr>
        </p:nvSpPr>
        <p:spPr>
          <a:xfrm>
            <a:off x="2951163" y="84138"/>
            <a:ext cx="6192837" cy="490537"/>
          </a:xfrm>
        </p:spPr>
        <p:txBody>
          <a:bodyPr anchor="t">
            <a:normAutofit fontScale="90000"/>
          </a:bodyPr>
          <a:lstStyle/>
          <a:p>
            <a:pPr eaLnBrk="1" hangingPunct="1"/>
            <a:r>
              <a:rPr lang="nl-NL" sz="3600" b="1" dirty="0">
                <a:solidFill>
                  <a:schemeClr val="bg2">
                    <a:lumMod val="50000"/>
                  </a:schemeClr>
                </a:solidFill>
              </a:rPr>
              <a:t>Systemische</a:t>
            </a:r>
            <a:r>
              <a:rPr lang="nl-NL" sz="3600" dirty="0">
                <a:solidFill>
                  <a:schemeClr val="bg2">
                    <a:lumMod val="50000"/>
                  </a:schemeClr>
                </a:solidFill>
              </a:rPr>
              <a:t> </a:t>
            </a:r>
            <a:r>
              <a:rPr lang="nl-NL" sz="3600" b="1" dirty="0">
                <a:solidFill>
                  <a:schemeClr val="bg2">
                    <a:lumMod val="50000"/>
                  </a:schemeClr>
                </a:solidFill>
              </a:rPr>
              <a:t>werking</a:t>
            </a:r>
            <a:br>
              <a:rPr lang="nl-NL" sz="3600" dirty="0">
                <a:solidFill>
                  <a:schemeClr val="bg2">
                    <a:lumMod val="50000"/>
                  </a:schemeClr>
                </a:solidFill>
              </a:rPr>
            </a:br>
            <a:endParaRPr lang="nl-NL" sz="3600" dirty="0">
              <a:solidFill>
                <a:schemeClr val="bg2">
                  <a:lumMod val="50000"/>
                </a:schemeClr>
              </a:solidFill>
            </a:endParaRPr>
          </a:p>
        </p:txBody>
      </p:sp>
    </p:spTree>
    <p:extLst>
      <p:ext uri="{BB962C8B-B14F-4D97-AF65-F5344CB8AC3E}">
        <p14:creationId xmlns:p14="http://schemas.microsoft.com/office/powerpoint/2010/main" val="2679105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fade">
                                      <p:cBhvr>
                                        <p:cTn id="7" dur="1000"/>
                                        <p:tgtEl>
                                          <p:spTgt spid="40965"/>
                                        </p:tgtEl>
                                      </p:cBhvr>
                                    </p:animEffect>
                                    <p:anim calcmode="lin" valueType="num">
                                      <p:cBhvr>
                                        <p:cTn id="8" dur="1000" fill="hold"/>
                                        <p:tgtEl>
                                          <p:spTgt spid="40965"/>
                                        </p:tgtEl>
                                        <p:attrNameLst>
                                          <p:attrName>ppt_x</p:attrName>
                                        </p:attrNameLst>
                                      </p:cBhvr>
                                      <p:tavLst>
                                        <p:tav tm="0">
                                          <p:val>
                                            <p:strVal val="#ppt_x"/>
                                          </p:val>
                                        </p:tav>
                                        <p:tav tm="100000">
                                          <p:val>
                                            <p:strVal val="#ppt_x"/>
                                          </p:val>
                                        </p:tav>
                                      </p:tavLst>
                                    </p:anim>
                                    <p:anim calcmode="lin" valueType="num">
                                      <p:cBhvr>
                                        <p:cTn id="9" dur="1000" fill="hold"/>
                                        <p:tgtEl>
                                          <p:spTgt spid="409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7106"/>
                                        </p:tgtEl>
                                        <p:attrNameLst>
                                          <p:attrName>style.visibility</p:attrName>
                                        </p:attrNameLst>
                                      </p:cBhvr>
                                      <p:to>
                                        <p:strVal val="visible"/>
                                      </p:to>
                                    </p:set>
                                    <p:animEffect transition="in" filter="wheel(1)">
                                      <p:cBhvr>
                                        <p:cTn id="14" dur="2000"/>
                                        <p:tgtEl>
                                          <p:spTgt spid="4710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7D3CF-34E9-8E47-7A68-7AD582E35E51}"/>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F010CFF6-9AE9-5517-BF4F-2844B7BFF595}"/>
              </a:ext>
            </a:extLst>
          </p:cNvPr>
          <p:cNvSpPr txBox="1"/>
          <p:nvPr/>
        </p:nvSpPr>
        <p:spPr>
          <a:xfrm>
            <a:off x="849086" y="1382486"/>
            <a:ext cx="7794171" cy="4493538"/>
          </a:xfrm>
          <a:prstGeom prst="rect">
            <a:avLst/>
          </a:prstGeom>
          <a:noFill/>
        </p:spPr>
        <p:txBody>
          <a:bodyPr wrap="square" rtlCol="0">
            <a:spAutoFit/>
          </a:bodyPr>
          <a:lstStyle/>
          <a:p>
            <a:r>
              <a:rPr lang="nl-NL" sz="2200" b="1" dirty="0"/>
              <a:t>Contactwerkende middelen</a:t>
            </a:r>
          </a:p>
          <a:p>
            <a:r>
              <a:rPr lang="nl-NL" sz="2200" dirty="0"/>
              <a:t>Contactwerkende middelen zijn gewasbeschermingsmiddelen die niet worden opgenomen door de plant. Het middel hecht zich aan het contactoppervlak van de plant, maar dringt daar niet doorheen. Zodra een plaag in aanraking komt met het middel, wordt het opgenomen in de huid van het insect, waarna hij sterft.</a:t>
            </a:r>
          </a:p>
          <a:p>
            <a:endParaRPr lang="nl-NL" sz="2200" b="1" dirty="0"/>
          </a:p>
          <a:p>
            <a:endParaRPr lang="nl-NL" sz="2200" b="1" dirty="0"/>
          </a:p>
          <a:p>
            <a:r>
              <a:rPr lang="nl-NL" sz="2200" b="1" dirty="0" err="1"/>
              <a:t>Translaminaire</a:t>
            </a:r>
            <a:r>
              <a:rPr lang="nl-NL" sz="2200" b="1" dirty="0"/>
              <a:t> middelen</a:t>
            </a:r>
          </a:p>
          <a:p>
            <a:r>
              <a:rPr lang="nl-NL" sz="2200" dirty="0" err="1"/>
              <a:t>Translaminaire</a:t>
            </a:r>
            <a:r>
              <a:rPr lang="nl-NL" sz="2200" dirty="0"/>
              <a:t> middelen dringen door het blad van het gewas heen, waardoor de onderkant van het blad makkelijker bereikt wordt. Hierdoor werkt het middel zowel aan de bovenkant als aan de onderkant van het blad</a:t>
            </a:r>
            <a:r>
              <a:rPr lang="nl-NL" dirty="0"/>
              <a:t>.</a:t>
            </a:r>
          </a:p>
        </p:txBody>
      </p:sp>
      <p:sp>
        <p:nvSpPr>
          <p:cNvPr id="3" name="Tekstvak 2">
            <a:extLst>
              <a:ext uri="{FF2B5EF4-FFF2-40B4-BE49-F238E27FC236}">
                <a16:creationId xmlns:a16="http://schemas.microsoft.com/office/drawing/2014/main" id="{FF739003-9B82-ABDC-89CC-C3DC9518DCCE}"/>
              </a:ext>
            </a:extLst>
          </p:cNvPr>
          <p:cNvSpPr txBox="1"/>
          <p:nvPr/>
        </p:nvSpPr>
        <p:spPr>
          <a:xfrm>
            <a:off x="968828" y="217714"/>
            <a:ext cx="7903028" cy="646331"/>
          </a:xfrm>
          <a:prstGeom prst="rect">
            <a:avLst/>
          </a:prstGeom>
          <a:noFill/>
        </p:spPr>
        <p:txBody>
          <a:bodyPr wrap="square" rtlCol="0">
            <a:spAutoFit/>
          </a:bodyPr>
          <a:lstStyle/>
          <a:p>
            <a:r>
              <a:rPr lang="nl-NL" sz="3600" dirty="0"/>
              <a:t>Chemische gewasbescherming</a:t>
            </a:r>
          </a:p>
        </p:txBody>
      </p:sp>
    </p:spTree>
    <p:extLst>
      <p:ext uri="{BB962C8B-B14F-4D97-AF65-F5344CB8AC3E}">
        <p14:creationId xmlns:p14="http://schemas.microsoft.com/office/powerpoint/2010/main" val="13698844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70501-B0C4-A776-5156-2030FD880B5B}"/>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406AF954-BD52-7C18-58EC-6806F3E4F15C}"/>
              </a:ext>
            </a:extLst>
          </p:cNvPr>
          <p:cNvSpPr txBox="1"/>
          <p:nvPr/>
        </p:nvSpPr>
        <p:spPr>
          <a:xfrm>
            <a:off x="849086" y="1382486"/>
            <a:ext cx="7794171" cy="4493538"/>
          </a:xfrm>
          <a:prstGeom prst="rect">
            <a:avLst/>
          </a:prstGeom>
          <a:noFill/>
        </p:spPr>
        <p:txBody>
          <a:bodyPr wrap="square" rtlCol="0">
            <a:spAutoFit/>
          </a:bodyPr>
          <a:lstStyle/>
          <a:p>
            <a:r>
              <a:rPr lang="nl-NL" sz="2200" b="1" dirty="0"/>
              <a:t>Bodemwerkende middelen</a:t>
            </a:r>
          </a:p>
          <a:p>
            <a:r>
              <a:rPr lang="nl-NL" sz="2200" dirty="0"/>
              <a:t>Verschillende bodemherbiciden maken gebruik van een bodemwerking. Deze werken goed tegen kiemende onkruiden, maar niet tegen wortelonkruiden. Ze dringen namelijk niet diep door in de bodem, maar blijven hierop liggen.</a:t>
            </a:r>
          </a:p>
          <a:p>
            <a:endParaRPr lang="nl-NL" sz="2200" dirty="0"/>
          </a:p>
          <a:p>
            <a:endParaRPr lang="nl-NL" sz="2200" dirty="0"/>
          </a:p>
          <a:p>
            <a:r>
              <a:rPr lang="nl-NL" sz="2200" b="1" dirty="0"/>
              <a:t>Bedekkingsmiddelen</a:t>
            </a:r>
          </a:p>
          <a:p>
            <a:r>
              <a:rPr lang="nl-NL" sz="2200" dirty="0"/>
              <a:t>Bedekkingsmiddelen zijn gewasbeschermingsmiddelen die zich hechten aan een plant en de plant op die manier afdekken. Hierdoor kan een schimmel de plant niet aantasten. Een bedekkingsmiddel zet je preventief in.</a:t>
            </a:r>
          </a:p>
          <a:p>
            <a:r>
              <a:rPr lang="nl-NL" sz="2200" dirty="0"/>
              <a:t>Gerelateerde producten</a:t>
            </a:r>
          </a:p>
        </p:txBody>
      </p:sp>
      <p:sp>
        <p:nvSpPr>
          <p:cNvPr id="3" name="Tekstvak 2">
            <a:extLst>
              <a:ext uri="{FF2B5EF4-FFF2-40B4-BE49-F238E27FC236}">
                <a16:creationId xmlns:a16="http://schemas.microsoft.com/office/drawing/2014/main" id="{A2A273EE-2EA0-E2E9-84C4-1B5BDFD94F98}"/>
              </a:ext>
            </a:extLst>
          </p:cNvPr>
          <p:cNvSpPr txBox="1"/>
          <p:nvPr/>
        </p:nvSpPr>
        <p:spPr>
          <a:xfrm>
            <a:off x="968828" y="217714"/>
            <a:ext cx="7903028" cy="646331"/>
          </a:xfrm>
          <a:prstGeom prst="rect">
            <a:avLst/>
          </a:prstGeom>
          <a:noFill/>
        </p:spPr>
        <p:txBody>
          <a:bodyPr wrap="square" rtlCol="0">
            <a:spAutoFit/>
          </a:bodyPr>
          <a:lstStyle/>
          <a:p>
            <a:r>
              <a:rPr lang="nl-NL" sz="3600" dirty="0"/>
              <a:t>Chemische gewasbescherming</a:t>
            </a:r>
          </a:p>
        </p:txBody>
      </p:sp>
    </p:spTree>
    <p:extLst>
      <p:ext uri="{BB962C8B-B14F-4D97-AF65-F5344CB8AC3E}">
        <p14:creationId xmlns:p14="http://schemas.microsoft.com/office/powerpoint/2010/main" val="438562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606032-21EE-C6D1-C61A-54B1D6B46850}"/>
              </a:ext>
            </a:extLst>
          </p:cNvPr>
          <p:cNvSpPr>
            <a:spLocks noGrp="1"/>
          </p:cNvSpPr>
          <p:nvPr>
            <p:ph type="title"/>
          </p:nvPr>
        </p:nvSpPr>
        <p:spPr/>
        <p:txBody>
          <a:bodyPr/>
          <a:lstStyle/>
          <a:p>
            <a:r>
              <a:rPr lang="nl-NL" dirty="0"/>
              <a:t>Biologische bestrijding</a:t>
            </a:r>
          </a:p>
        </p:txBody>
      </p:sp>
      <p:sp>
        <p:nvSpPr>
          <p:cNvPr id="3" name="Tijdelijke aanduiding voor inhoud 2">
            <a:extLst>
              <a:ext uri="{FF2B5EF4-FFF2-40B4-BE49-F238E27FC236}">
                <a16:creationId xmlns:a16="http://schemas.microsoft.com/office/drawing/2014/main" id="{51C81F9A-0112-6B49-A386-D46444A88204}"/>
              </a:ext>
            </a:extLst>
          </p:cNvPr>
          <p:cNvSpPr>
            <a:spLocks noGrp="1"/>
          </p:cNvSpPr>
          <p:nvPr>
            <p:ph idx="1"/>
          </p:nvPr>
        </p:nvSpPr>
        <p:spPr/>
        <p:txBody>
          <a:bodyPr>
            <a:normAutofit fontScale="70000" lnSpcReduction="20000"/>
          </a:bodyPr>
          <a:lstStyle/>
          <a:p>
            <a:r>
              <a:rPr lang="nl-NL" dirty="0"/>
              <a:t>Voordelen van biologische bestrijding:</a:t>
            </a:r>
          </a:p>
          <a:p>
            <a:endParaRPr lang="nl-NL" dirty="0"/>
          </a:p>
          <a:p>
            <a:r>
              <a:rPr lang="nl-NL" dirty="0"/>
              <a:t>Het gebruik van natuurlijke vijanden is milieuvriendelijk en laat minder residuen achter op gewassen.</a:t>
            </a:r>
          </a:p>
          <a:p>
            <a:r>
              <a:rPr lang="nl-NL" dirty="0"/>
              <a:t>Het kan zeer effectief zijn in de groenteteelt.</a:t>
            </a:r>
          </a:p>
          <a:p>
            <a:r>
              <a:rPr lang="nl-NL" dirty="0"/>
              <a:t>Er zijn diverse soorten natuurlijke vijanden beschikbaar.</a:t>
            </a:r>
          </a:p>
          <a:p>
            <a:endParaRPr lang="nl-NL" dirty="0"/>
          </a:p>
          <a:p>
            <a:r>
              <a:rPr lang="nl-NL" dirty="0"/>
              <a:t>Nadelen van biologische bestrijding:</a:t>
            </a:r>
          </a:p>
          <a:p>
            <a:endParaRPr lang="nl-NL" dirty="0"/>
          </a:p>
          <a:p>
            <a:r>
              <a:rPr lang="nl-NL" dirty="0"/>
              <a:t>Het succes ervan kan variëren in bloementeelten.</a:t>
            </a:r>
          </a:p>
          <a:p>
            <a:r>
              <a:rPr lang="nl-NL" dirty="0"/>
              <a:t>Er zijn veel verschillende soorten natuurlijke vijanden, en de keuze van de juiste soort kan lastig zijn.</a:t>
            </a:r>
          </a:p>
          <a:p>
            <a:r>
              <a:rPr lang="nl-NL" dirty="0"/>
              <a:t>Het kan duurder zijn dan chemische bestrijdingsmiddelen, vanwege de kosten van aankoop en uitzetten van de natuurlijke vijanden.</a:t>
            </a:r>
          </a:p>
          <a:p>
            <a:endParaRPr lang="nl-NL" dirty="0"/>
          </a:p>
        </p:txBody>
      </p:sp>
    </p:spTree>
    <p:extLst>
      <p:ext uri="{BB962C8B-B14F-4D97-AF65-F5344CB8AC3E}">
        <p14:creationId xmlns:p14="http://schemas.microsoft.com/office/powerpoint/2010/main" val="3823021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794356" y="1388257"/>
            <a:ext cx="5915025" cy="747713"/>
          </a:xfrm>
        </p:spPr>
        <p:txBody>
          <a:bodyPr>
            <a:normAutofit fontScale="90000"/>
          </a:bodyPr>
          <a:lstStyle/>
          <a:p>
            <a:pPr eaLnBrk="1" hangingPunct="1"/>
            <a:endParaRPr lang="nl-NL" altLang="nl-NL" b="1" dirty="0"/>
          </a:p>
        </p:txBody>
      </p:sp>
      <p:pic>
        <p:nvPicPr>
          <p:cNvPr id="3" name="Onlinemedia 2">
            <a:hlinkClick r:id="" action="ppaction://media"/>
            <a:extLst>
              <a:ext uri="{FF2B5EF4-FFF2-40B4-BE49-F238E27FC236}">
                <a16:creationId xmlns:a16="http://schemas.microsoft.com/office/drawing/2014/main" id="{189B9B37-09B8-4C80-A776-0F6FC1CDDFAB}"/>
              </a:ext>
            </a:extLst>
          </p:cNvPr>
          <p:cNvPicPr>
            <a:picLocks noGrp="1" noRot="1" noChangeAspect="1"/>
          </p:cNvPicPr>
          <p:nvPr>
            <p:ph idx="1"/>
            <a:videoFile r:link="rId1"/>
          </p:nvPr>
        </p:nvPicPr>
        <p:blipFill>
          <a:blip r:embed="rId4"/>
          <a:stretch>
            <a:fillRect/>
          </a:stretch>
        </p:blipFill>
        <p:spPr>
          <a:xfrm>
            <a:off x="792346" y="1388258"/>
            <a:ext cx="7591858" cy="4270420"/>
          </a:xfrm>
          <a:prstGeom prst="rect">
            <a:avLst/>
          </a:prstGeom>
        </p:spPr>
      </p:pic>
      <p:sp>
        <p:nvSpPr>
          <p:cNvPr id="2" name="Tekstvak 1">
            <a:extLst>
              <a:ext uri="{FF2B5EF4-FFF2-40B4-BE49-F238E27FC236}">
                <a16:creationId xmlns:a16="http://schemas.microsoft.com/office/drawing/2014/main" id="{7F6CC478-2FF7-B1AC-2B1F-B66D5329D094}"/>
              </a:ext>
            </a:extLst>
          </p:cNvPr>
          <p:cNvSpPr txBox="1"/>
          <p:nvPr/>
        </p:nvSpPr>
        <p:spPr>
          <a:xfrm>
            <a:off x="444137" y="313509"/>
            <a:ext cx="8138160" cy="707886"/>
          </a:xfrm>
          <a:prstGeom prst="rect">
            <a:avLst/>
          </a:prstGeom>
          <a:noFill/>
        </p:spPr>
        <p:txBody>
          <a:bodyPr wrap="square" rtlCol="0">
            <a:spAutoFit/>
          </a:bodyPr>
          <a:lstStyle/>
          <a:p>
            <a:r>
              <a:rPr lang="nl-NL" sz="4000" b="1" dirty="0"/>
              <a:t>Biologische bestrijding</a:t>
            </a:r>
          </a:p>
        </p:txBody>
      </p:sp>
    </p:spTree>
    <p:extLst>
      <p:ext uri="{BB962C8B-B14F-4D97-AF65-F5344CB8AC3E}">
        <p14:creationId xmlns:p14="http://schemas.microsoft.com/office/powerpoint/2010/main" val="3437336822"/>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585FD3-8ECF-25D1-F538-1B03F11F7091}"/>
              </a:ext>
            </a:extLst>
          </p:cNvPr>
          <p:cNvSpPr>
            <a:spLocks noGrp="1"/>
          </p:cNvSpPr>
          <p:nvPr>
            <p:ph type="title"/>
          </p:nvPr>
        </p:nvSpPr>
        <p:spPr/>
        <p:txBody>
          <a:bodyPr/>
          <a:lstStyle/>
          <a:p>
            <a:pPr algn="l"/>
            <a:r>
              <a:rPr lang="nl-NL" dirty="0"/>
              <a:t>Scouten automatiseren</a:t>
            </a:r>
          </a:p>
        </p:txBody>
      </p:sp>
      <p:pic>
        <p:nvPicPr>
          <p:cNvPr id="5" name="Tijdelijke aanduiding voor inhoud 4">
            <a:extLst>
              <a:ext uri="{FF2B5EF4-FFF2-40B4-BE49-F238E27FC236}">
                <a16:creationId xmlns:a16="http://schemas.microsoft.com/office/drawing/2014/main" id="{77ADB51F-57F0-580D-768D-B1529CAE5A62}"/>
              </a:ext>
            </a:extLst>
          </p:cNvPr>
          <p:cNvPicPr>
            <a:picLocks noGrp="1" noChangeAspect="1"/>
          </p:cNvPicPr>
          <p:nvPr>
            <p:ph idx="1"/>
          </p:nvPr>
        </p:nvPicPr>
        <p:blipFill>
          <a:blip r:embed="rId2"/>
          <a:stretch>
            <a:fillRect/>
          </a:stretch>
        </p:blipFill>
        <p:spPr>
          <a:xfrm>
            <a:off x="1736156" y="1993010"/>
            <a:ext cx="4496031" cy="3740342"/>
          </a:xfrm>
        </p:spPr>
      </p:pic>
    </p:spTree>
    <p:extLst>
      <p:ext uri="{BB962C8B-B14F-4D97-AF65-F5344CB8AC3E}">
        <p14:creationId xmlns:p14="http://schemas.microsoft.com/office/powerpoint/2010/main" val="39992839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C3FC4-D697-27E2-BB00-71949C1D0ED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38052B4-FFF6-DA47-F334-597804C0E638}"/>
              </a:ext>
            </a:extLst>
          </p:cNvPr>
          <p:cNvSpPr>
            <a:spLocks noGrp="1"/>
          </p:cNvSpPr>
          <p:nvPr>
            <p:ph type="title"/>
          </p:nvPr>
        </p:nvSpPr>
        <p:spPr/>
        <p:txBody>
          <a:bodyPr/>
          <a:lstStyle/>
          <a:p>
            <a:pPr algn="l"/>
            <a:r>
              <a:rPr lang="nl-NL" dirty="0"/>
              <a:t>Scouten automatiseren</a:t>
            </a:r>
          </a:p>
        </p:txBody>
      </p:sp>
      <p:sp>
        <p:nvSpPr>
          <p:cNvPr id="4" name="Tijdelijke aanduiding voor inhoud 3">
            <a:extLst>
              <a:ext uri="{FF2B5EF4-FFF2-40B4-BE49-F238E27FC236}">
                <a16:creationId xmlns:a16="http://schemas.microsoft.com/office/drawing/2014/main" id="{AF733697-E09D-8FD7-6359-929F914004EC}"/>
              </a:ext>
            </a:extLst>
          </p:cNvPr>
          <p:cNvSpPr>
            <a:spLocks noGrp="1"/>
          </p:cNvSpPr>
          <p:nvPr>
            <p:ph idx="1"/>
          </p:nvPr>
        </p:nvSpPr>
        <p:spPr>
          <a:xfrm>
            <a:off x="457200" y="3548743"/>
            <a:ext cx="8229600" cy="2577420"/>
          </a:xfrm>
        </p:spPr>
        <p:txBody>
          <a:bodyPr>
            <a:normAutofit lnSpcReduction="10000"/>
          </a:bodyPr>
          <a:lstStyle/>
          <a:p>
            <a:r>
              <a:rPr lang="nl-NL" dirty="0"/>
              <a:t>Continu worden foto’s van de vangplaat gemaakt en verzonden naar pats</a:t>
            </a:r>
          </a:p>
          <a:p>
            <a:r>
              <a:rPr lang="nl-NL" dirty="0"/>
              <a:t>Pats herkent 6 soorten plaaginsecten</a:t>
            </a:r>
          </a:p>
          <a:p>
            <a:r>
              <a:rPr lang="nl-NL" dirty="0"/>
              <a:t>Pats zend elke dag een update over de aantallen insecten  </a:t>
            </a:r>
          </a:p>
        </p:txBody>
      </p:sp>
      <p:pic>
        <p:nvPicPr>
          <p:cNvPr id="7" name="Afbeelding 6">
            <a:extLst>
              <a:ext uri="{FF2B5EF4-FFF2-40B4-BE49-F238E27FC236}">
                <a16:creationId xmlns:a16="http://schemas.microsoft.com/office/drawing/2014/main" id="{5535F658-5754-07A2-5D05-2EFFF9FB04AE}"/>
              </a:ext>
            </a:extLst>
          </p:cNvPr>
          <p:cNvPicPr>
            <a:picLocks noChangeAspect="1"/>
          </p:cNvPicPr>
          <p:nvPr/>
        </p:nvPicPr>
        <p:blipFill>
          <a:blip r:embed="rId2"/>
          <a:stretch>
            <a:fillRect/>
          </a:stretch>
        </p:blipFill>
        <p:spPr>
          <a:xfrm>
            <a:off x="0" y="1228069"/>
            <a:ext cx="9144000" cy="2200931"/>
          </a:xfrm>
          <a:prstGeom prst="rect">
            <a:avLst/>
          </a:prstGeom>
        </p:spPr>
      </p:pic>
    </p:spTree>
    <p:extLst>
      <p:ext uri="{BB962C8B-B14F-4D97-AF65-F5344CB8AC3E}">
        <p14:creationId xmlns:p14="http://schemas.microsoft.com/office/powerpoint/2010/main" val="40884473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219DC5-1696-EE58-920F-FB0705FF8879}"/>
              </a:ext>
            </a:extLst>
          </p:cNvPr>
          <p:cNvSpPr>
            <a:spLocks noGrp="1"/>
          </p:cNvSpPr>
          <p:nvPr>
            <p:ph type="title"/>
          </p:nvPr>
        </p:nvSpPr>
        <p:spPr/>
        <p:txBody>
          <a:bodyPr/>
          <a:lstStyle/>
          <a:p>
            <a:endParaRPr lang="nl-NL"/>
          </a:p>
        </p:txBody>
      </p:sp>
      <p:pic>
        <p:nvPicPr>
          <p:cNvPr id="4" name="Onlinemedia 3" title="How to use Trap-Eye™">
            <a:hlinkClick r:id="" action="ppaction://media"/>
            <a:extLst>
              <a:ext uri="{FF2B5EF4-FFF2-40B4-BE49-F238E27FC236}">
                <a16:creationId xmlns:a16="http://schemas.microsoft.com/office/drawing/2014/main" id="{D1FA3A07-DF41-F6F0-43A5-ED56C5D9B328}"/>
              </a:ext>
            </a:extLst>
          </p:cNvPr>
          <p:cNvPicPr>
            <a:picLocks noGrp="1" noRot="1" noChangeAspect="1"/>
          </p:cNvPicPr>
          <p:nvPr>
            <p:ph idx="1"/>
            <a:videoFile r:link="rId1"/>
          </p:nvPr>
        </p:nvPicPr>
        <p:blipFill>
          <a:blip r:embed="rId3"/>
          <a:stretch>
            <a:fillRect/>
          </a:stretch>
        </p:blipFill>
        <p:spPr>
          <a:xfrm>
            <a:off x="565150" y="1600200"/>
            <a:ext cx="8012113" cy="4525963"/>
          </a:xfrm>
          <a:prstGeom prst="rect">
            <a:avLst/>
          </a:prstGeom>
        </p:spPr>
      </p:pic>
    </p:spTree>
    <p:extLst>
      <p:ext uri="{BB962C8B-B14F-4D97-AF65-F5344CB8AC3E}">
        <p14:creationId xmlns:p14="http://schemas.microsoft.com/office/powerpoint/2010/main" val="35791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866291" y="806935"/>
            <a:ext cx="5915025" cy="747713"/>
          </a:xfrm>
        </p:spPr>
        <p:txBody>
          <a:bodyPr>
            <a:normAutofit fontScale="90000"/>
          </a:bodyPr>
          <a:lstStyle/>
          <a:p>
            <a:pPr algn="l" eaLnBrk="1" hangingPunct="1"/>
            <a:r>
              <a:rPr lang="nl-NL" altLang="nl-NL" dirty="0"/>
              <a:t>Vangplaten</a:t>
            </a:r>
            <a:endParaRPr lang="nl-NL" altLang="nl-NL" b="1" dirty="0"/>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681234" y="2115729"/>
            <a:ext cx="5557101" cy="3553695"/>
          </a:xfrm>
        </p:spPr>
        <p:txBody>
          <a:bodyPr>
            <a:normAutofit fontScale="70000" lnSpcReduction="20000"/>
          </a:bodyPr>
          <a:lstStyle/>
          <a:p>
            <a:pPr marL="257175" indent="-257175">
              <a:defRPr/>
            </a:pPr>
            <a:r>
              <a:rPr lang="nl-NL" dirty="0"/>
              <a:t>In de kleuren blauw en geel</a:t>
            </a:r>
          </a:p>
          <a:p>
            <a:pPr indent="0">
              <a:buNone/>
              <a:defRPr/>
            </a:pPr>
            <a:endParaRPr lang="nl-NL" dirty="0"/>
          </a:p>
          <a:p>
            <a:pPr marL="257175" indent="-257175">
              <a:defRPr/>
            </a:pPr>
            <a:r>
              <a:rPr lang="nl-NL" dirty="0"/>
              <a:t>Trekt voornamelijk witte vlieg, mineervlieg, trips en </a:t>
            </a:r>
            <a:r>
              <a:rPr lang="nl-NL" dirty="0" err="1"/>
              <a:t>varenrouwmug</a:t>
            </a:r>
            <a:r>
              <a:rPr lang="nl-NL" dirty="0"/>
              <a:t> aan.</a:t>
            </a:r>
          </a:p>
          <a:p>
            <a:pPr marL="257175" indent="-257175">
              <a:defRPr/>
            </a:pPr>
            <a:endParaRPr lang="nl-NL" dirty="0"/>
          </a:p>
          <a:p>
            <a:pPr marL="257175" indent="-257175">
              <a:defRPr/>
            </a:pPr>
            <a:r>
              <a:rPr lang="nl-NL" dirty="0"/>
              <a:t>Hang de platen zo dicht mogelijk bij de kop</a:t>
            </a:r>
          </a:p>
          <a:p>
            <a:pPr marL="257175" indent="-257175">
              <a:defRPr/>
            </a:pPr>
            <a:endParaRPr lang="nl-NL" dirty="0"/>
          </a:p>
          <a:p>
            <a:pPr marL="257175" indent="-257175">
              <a:defRPr/>
            </a:pPr>
            <a:r>
              <a:rPr lang="nl-NL" dirty="0"/>
              <a:t>Elke week controleren</a:t>
            </a:r>
          </a:p>
          <a:p>
            <a:pPr marL="257175" indent="-257175">
              <a:defRPr/>
            </a:pPr>
            <a:endParaRPr lang="nl-NL" dirty="0"/>
          </a:p>
          <a:p>
            <a:pPr marL="257175" indent="-257175">
              <a:defRPr/>
            </a:pPr>
            <a:r>
              <a:rPr lang="nl-NL" dirty="0"/>
              <a:t>Regelmatig vervangen</a:t>
            </a:r>
          </a:p>
        </p:txBody>
      </p:sp>
      <p:pic>
        <p:nvPicPr>
          <p:cNvPr id="1026" name="Picture 2" descr="https://www.kabelshop.nl/image/Aeroxon_Gele_lijmvallen_%7C_Aeroxon_10_stuks_Geurloos_Gifvrij_33441AE_K170115110_medium.jpg">
            <a:extLst>
              <a:ext uri="{FF2B5EF4-FFF2-40B4-BE49-F238E27FC236}">
                <a16:creationId xmlns:a16="http://schemas.microsoft.com/office/drawing/2014/main" id="{ADD9378D-852F-458E-A780-3ECF94633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0208" y="1114425"/>
            <a:ext cx="2314575" cy="2314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imex Bug Scan vangstrook - Brimex">
            <a:extLst>
              <a:ext uri="{FF2B5EF4-FFF2-40B4-BE49-F238E27FC236}">
                <a16:creationId xmlns:a16="http://schemas.microsoft.com/office/drawing/2014/main" id="{E58F590A-4106-4A6C-BBD3-9234280BB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8285" y="4026361"/>
            <a:ext cx="1564481" cy="1643063"/>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B4BB1437-D214-181C-8C5F-993F548A8A22}"/>
              </a:ext>
            </a:extLst>
          </p:cNvPr>
          <p:cNvPicPr>
            <a:picLocks noChangeAspect="1"/>
          </p:cNvPicPr>
          <p:nvPr/>
        </p:nvPicPr>
        <p:blipFill>
          <a:blip r:embed="rId5"/>
          <a:stretch>
            <a:fillRect/>
          </a:stretch>
        </p:blipFill>
        <p:spPr>
          <a:xfrm>
            <a:off x="6596259" y="219936"/>
            <a:ext cx="2347163" cy="1079086"/>
          </a:xfrm>
          <a:prstGeom prst="rect">
            <a:avLst/>
          </a:prstGeom>
        </p:spPr>
      </p:pic>
    </p:spTree>
    <p:extLst>
      <p:ext uri="{BB962C8B-B14F-4D97-AF65-F5344CB8AC3E}">
        <p14:creationId xmlns:p14="http://schemas.microsoft.com/office/powerpoint/2010/main" val="22887613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anim calcmode="lin" valueType="num">
                                      <p:cBhvr additive="base">
                                        <p:cTn id="13"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anim calcmode="lin" valueType="num">
                                      <p:cBhvr additive="base">
                                        <p:cTn id="19"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1">
                                            <p:txEl>
                                              <p:pRg st="6" end="6"/>
                                            </p:txEl>
                                          </p:spTgt>
                                        </p:tgtEl>
                                        <p:attrNameLst>
                                          <p:attrName>style.visibility</p:attrName>
                                        </p:attrNameLst>
                                      </p:cBhvr>
                                      <p:to>
                                        <p:strVal val="visible"/>
                                      </p:to>
                                    </p:set>
                                    <p:anim calcmode="lin" valueType="num">
                                      <p:cBhvr additive="base">
                                        <p:cTn id="25" dur="500" fill="hold"/>
                                        <p:tgtEl>
                                          <p:spTgt spid="717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71">
                                            <p:txEl>
                                              <p:pRg st="8" end="8"/>
                                            </p:txEl>
                                          </p:spTgt>
                                        </p:tgtEl>
                                        <p:attrNameLst>
                                          <p:attrName>style.visibility</p:attrName>
                                        </p:attrNameLst>
                                      </p:cBhvr>
                                      <p:to>
                                        <p:strVal val="visible"/>
                                      </p:to>
                                    </p:set>
                                    <p:anim calcmode="lin" valueType="num">
                                      <p:cBhvr additive="base">
                                        <p:cTn id="31" dur="500" fill="hold"/>
                                        <p:tgtEl>
                                          <p:spTgt spid="7171">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fade">
                                      <p:cBhvr>
                                        <p:cTn id="4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507946" y="353785"/>
            <a:ext cx="5915025" cy="747713"/>
          </a:xfrm>
        </p:spPr>
        <p:txBody>
          <a:bodyPr>
            <a:normAutofit fontScale="90000"/>
          </a:bodyPr>
          <a:lstStyle/>
          <a:p>
            <a:pPr eaLnBrk="1" hangingPunct="1"/>
            <a:r>
              <a:rPr lang="nl-NL" altLang="nl-NL" b="1" dirty="0"/>
              <a:t>Drones</a:t>
            </a:r>
          </a:p>
        </p:txBody>
      </p:sp>
      <p:pic>
        <p:nvPicPr>
          <p:cNvPr id="4" name="Onlinemedia 3">
            <a:hlinkClick r:id="" action="ppaction://media"/>
            <a:extLst>
              <a:ext uri="{FF2B5EF4-FFF2-40B4-BE49-F238E27FC236}">
                <a16:creationId xmlns:a16="http://schemas.microsoft.com/office/drawing/2014/main" id="{C9479679-6C1F-46AC-941E-FAD973B492B4}"/>
              </a:ext>
            </a:extLst>
          </p:cNvPr>
          <p:cNvPicPr>
            <a:picLocks noGrp="1" noRot="1" noChangeAspect="1"/>
          </p:cNvPicPr>
          <p:nvPr>
            <p:ph idx="1"/>
            <a:videoFile r:link="rId1"/>
          </p:nvPr>
        </p:nvPicPr>
        <p:blipFill>
          <a:blip r:embed="rId4"/>
          <a:stretch>
            <a:fillRect/>
          </a:stretch>
        </p:blipFill>
        <p:spPr>
          <a:xfrm>
            <a:off x="507946" y="1434162"/>
            <a:ext cx="8113540" cy="4563867"/>
          </a:xfrm>
          <a:prstGeom prst="rect">
            <a:avLst/>
          </a:prstGeom>
        </p:spPr>
      </p:pic>
    </p:spTree>
    <p:extLst>
      <p:ext uri="{BB962C8B-B14F-4D97-AF65-F5344CB8AC3E}">
        <p14:creationId xmlns:p14="http://schemas.microsoft.com/office/powerpoint/2010/main" val="777555592"/>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3">
            <a:extLst>
              <a:ext uri="{FF2B5EF4-FFF2-40B4-BE49-F238E27FC236}">
                <a16:creationId xmlns:a16="http://schemas.microsoft.com/office/drawing/2014/main" id="{4A7297D2-7946-4299-806F-92B37CA41CAC}"/>
              </a:ext>
            </a:extLst>
          </p:cNvPr>
          <p:cNvPicPr>
            <a:picLocks noChangeAspect="1"/>
          </p:cNvPicPr>
          <p:nvPr/>
        </p:nvPicPr>
        <p:blipFill>
          <a:blip r:embed="rId3"/>
          <a:stretch>
            <a:fillRect/>
          </a:stretch>
        </p:blipFill>
        <p:spPr>
          <a:xfrm>
            <a:off x="6605852" y="-28136"/>
            <a:ext cx="2347163" cy="1079086"/>
          </a:xfrm>
          <a:prstGeom prst="rect">
            <a:avLst/>
          </a:prstGeom>
        </p:spPr>
      </p:pic>
      <p:sp>
        <p:nvSpPr>
          <p:cNvPr id="3" name="Tekstvak 2">
            <a:extLst>
              <a:ext uri="{FF2B5EF4-FFF2-40B4-BE49-F238E27FC236}">
                <a16:creationId xmlns:a16="http://schemas.microsoft.com/office/drawing/2014/main" id="{72563F3B-1231-4701-A58E-B3C48B71BEBE}"/>
              </a:ext>
            </a:extLst>
          </p:cNvPr>
          <p:cNvSpPr txBox="1"/>
          <p:nvPr/>
        </p:nvSpPr>
        <p:spPr>
          <a:xfrm>
            <a:off x="1161655" y="1587586"/>
            <a:ext cx="7791360" cy="1200329"/>
          </a:xfrm>
          <a:prstGeom prst="rect">
            <a:avLst/>
          </a:prstGeom>
          <a:noFill/>
        </p:spPr>
        <p:txBody>
          <a:bodyPr wrap="square" rtlCol="0">
            <a:spAutoFit/>
          </a:bodyPr>
          <a:lstStyle/>
          <a:p>
            <a:r>
              <a:rPr lang="nl-NL" sz="2400" dirty="0"/>
              <a:t>Ga naar: </a:t>
            </a:r>
            <a:r>
              <a:rPr lang="nl-NL" sz="2400" dirty="0">
                <a:hlinkClick r:id="rId4"/>
              </a:rPr>
              <a:t>https://www.beeldenbankgewasbescherming.nl</a:t>
            </a:r>
            <a:endParaRPr lang="nl-NL" sz="2400" dirty="0"/>
          </a:p>
          <a:p>
            <a:endParaRPr lang="nl-NL" sz="2400" dirty="0"/>
          </a:p>
          <a:p>
            <a:r>
              <a:rPr lang="nl-NL" sz="2400" dirty="0"/>
              <a:t>Maak nu lesbrief 2 Hygiëne</a:t>
            </a:r>
          </a:p>
        </p:txBody>
      </p:sp>
      <p:sp>
        <p:nvSpPr>
          <p:cNvPr id="2" name="TextBox 15">
            <a:extLst>
              <a:ext uri="{FF2B5EF4-FFF2-40B4-BE49-F238E27FC236}">
                <a16:creationId xmlns:a16="http://schemas.microsoft.com/office/drawing/2014/main" id="{F308A892-31C7-6B60-D786-1AD9F4BA72B6}"/>
              </a:ext>
            </a:extLst>
          </p:cNvPr>
          <p:cNvSpPr txBox="1"/>
          <p:nvPr/>
        </p:nvSpPr>
        <p:spPr>
          <a:xfrm>
            <a:off x="390304" y="488271"/>
            <a:ext cx="4333879" cy="461665"/>
          </a:xfrm>
          <a:prstGeom prst="rect">
            <a:avLst/>
          </a:prstGeom>
          <a:noFill/>
        </p:spPr>
        <p:txBody>
          <a:bodyPr wrap="none" rtlCol="0">
            <a:spAutoFit/>
          </a:bodyPr>
          <a:lstStyle/>
          <a:p>
            <a:r>
              <a:rPr lang="nl-NL" sz="2400" dirty="0"/>
              <a:t>Herkennen van ziekten en plagen</a:t>
            </a:r>
          </a:p>
        </p:txBody>
      </p:sp>
      <p:pic>
        <p:nvPicPr>
          <p:cNvPr id="4" name="Afbeelding 3">
            <a:extLst>
              <a:ext uri="{FF2B5EF4-FFF2-40B4-BE49-F238E27FC236}">
                <a16:creationId xmlns:a16="http://schemas.microsoft.com/office/drawing/2014/main" id="{74D32A36-7510-CF7C-EB17-0F08D5F689A9}"/>
              </a:ext>
            </a:extLst>
          </p:cNvPr>
          <p:cNvPicPr>
            <a:picLocks noChangeAspect="1"/>
          </p:cNvPicPr>
          <p:nvPr/>
        </p:nvPicPr>
        <p:blipFill>
          <a:blip r:embed="rId5"/>
          <a:stretch>
            <a:fillRect/>
          </a:stretch>
        </p:blipFill>
        <p:spPr>
          <a:xfrm>
            <a:off x="2389565" y="3324551"/>
            <a:ext cx="4507109" cy="2999276"/>
          </a:xfrm>
          <a:prstGeom prst="rect">
            <a:avLst/>
          </a:prstGeom>
        </p:spPr>
      </p:pic>
    </p:spTree>
    <p:extLst>
      <p:ext uri="{BB962C8B-B14F-4D97-AF65-F5344CB8AC3E}">
        <p14:creationId xmlns:p14="http://schemas.microsoft.com/office/powerpoint/2010/main" val="2368642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80899F95-2E30-4511-922B-B88C19CF0D84}"/>
              </a:ext>
            </a:extLst>
          </p:cNvPr>
          <p:cNvSpPr>
            <a:spLocks noGrp="1" noChangeArrowheads="1"/>
          </p:cNvSpPr>
          <p:nvPr>
            <p:ph type="title"/>
          </p:nvPr>
        </p:nvSpPr>
        <p:spPr>
          <a:xfrm>
            <a:off x="608102" y="383089"/>
            <a:ext cx="6659890" cy="747713"/>
          </a:xfrm>
        </p:spPr>
        <p:txBody>
          <a:bodyPr>
            <a:normAutofit fontScale="90000"/>
          </a:bodyPr>
          <a:lstStyle/>
          <a:p>
            <a:pPr eaLnBrk="1" hangingPunct="1"/>
            <a:r>
              <a:rPr lang="nl-NL" altLang="nl-NL" dirty="0"/>
              <a:t>Scouten</a:t>
            </a:r>
            <a:endParaRPr lang="nl-NL" altLang="nl-NL" b="1" dirty="0"/>
          </a:p>
        </p:txBody>
      </p:sp>
      <p:sp>
        <p:nvSpPr>
          <p:cNvPr id="7171" name="Tijdelijke aanduiding voor inhoud 2">
            <a:extLst>
              <a:ext uri="{FF2B5EF4-FFF2-40B4-BE49-F238E27FC236}">
                <a16:creationId xmlns:a16="http://schemas.microsoft.com/office/drawing/2014/main" id="{E224BC8B-2913-4038-A10D-36A485D9D174}"/>
              </a:ext>
            </a:extLst>
          </p:cNvPr>
          <p:cNvSpPr>
            <a:spLocks noGrp="1" noChangeArrowheads="1"/>
          </p:cNvSpPr>
          <p:nvPr>
            <p:ph idx="1"/>
          </p:nvPr>
        </p:nvSpPr>
        <p:spPr>
          <a:xfrm>
            <a:off x="777711" y="1462175"/>
            <a:ext cx="6320673" cy="3553695"/>
          </a:xfrm>
        </p:spPr>
        <p:txBody>
          <a:bodyPr>
            <a:normAutofit/>
          </a:bodyPr>
          <a:lstStyle/>
          <a:p>
            <a:pPr indent="0">
              <a:buNone/>
              <a:defRPr/>
            </a:pPr>
            <a:r>
              <a:rPr lang="nl-NL" dirty="0"/>
              <a:t>Bij scouten is het belangrijk dat je de schadebeelden herkent: </a:t>
            </a:r>
          </a:p>
        </p:txBody>
      </p:sp>
      <p:pic>
        <p:nvPicPr>
          <p:cNvPr id="4" name="Afbeelding 3">
            <a:extLst>
              <a:ext uri="{FF2B5EF4-FFF2-40B4-BE49-F238E27FC236}">
                <a16:creationId xmlns:a16="http://schemas.microsoft.com/office/drawing/2014/main" id="{27ED1555-39C2-492F-8DFC-F71BE3937E49}"/>
              </a:ext>
            </a:extLst>
          </p:cNvPr>
          <p:cNvPicPr>
            <a:picLocks noChangeAspect="1"/>
          </p:cNvPicPr>
          <p:nvPr/>
        </p:nvPicPr>
        <p:blipFill>
          <a:blip r:embed="rId3"/>
          <a:stretch>
            <a:fillRect/>
          </a:stretch>
        </p:blipFill>
        <p:spPr>
          <a:xfrm>
            <a:off x="777711" y="2764605"/>
            <a:ext cx="2071540" cy="1607344"/>
          </a:xfrm>
          <a:prstGeom prst="rect">
            <a:avLst/>
          </a:prstGeom>
        </p:spPr>
      </p:pic>
      <p:pic>
        <p:nvPicPr>
          <p:cNvPr id="2" name="Afbeelding 1">
            <a:extLst>
              <a:ext uri="{FF2B5EF4-FFF2-40B4-BE49-F238E27FC236}">
                <a16:creationId xmlns:a16="http://schemas.microsoft.com/office/drawing/2014/main" id="{8CC6553B-C50A-4A96-B6F7-F929ADB1D777}"/>
              </a:ext>
            </a:extLst>
          </p:cNvPr>
          <p:cNvPicPr>
            <a:picLocks noChangeAspect="1"/>
          </p:cNvPicPr>
          <p:nvPr/>
        </p:nvPicPr>
        <p:blipFill>
          <a:blip r:embed="rId4"/>
          <a:stretch>
            <a:fillRect/>
          </a:stretch>
        </p:blipFill>
        <p:spPr>
          <a:xfrm>
            <a:off x="3339231" y="2727743"/>
            <a:ext cx="2465538" cy="1644206"/>
          </a:xfrm>
          <a:prstGeom prst="rect">
            <a:avLst/>
          </a:prstGeom>
        </p:spPr>
      </p:pic>
      <p:sp>
        <p:nvSpPr>
          <p:cNvPr id="5" name="Tekstvak 4">
            <a:extLst>
              <a:ext uri="{FF2B5EF4-FFF2-40B4-BE49-F238E27FC236}">
                <a16:creationId xmlns:a16="http://schemas.microsoft.com/office/drawing/2014/main" id="{BE1041EA-EEA2-4696-97A6-76CAA4C43049}"/>
              </a:ext>
            </a:extLst>
          </p:cNvPr>
          <p:cNvSpPr txBox="1"/>
          <p:nvPr/>
        </p:nvSpPr>
        <p:spPr>
          <a:xfrm>
            <a:off x="1138287" y="4484693"/>
            <a:ext cx="1590773" cy="369332"/>
          </a:xfrm>
          <a:prstGeom prst="rect">
            <a:avLst/>
          </a:prstGeom>
          <a:noFill/>
        </p:spPr>
        <p:txBody>
          <a:bodyPr wrap="square" rtlCol="0">
            <a:spAutoFit/>
          </a:bodyPr>
          <a:lstStyle/>
          <a:p>
            <a:r>
              <a:rPr lang="nl-NL" dirty="0"/>
              <a:t>Witte vlieg</a:t>
            </a:r>
          </a:p>
        </p:txBody>
      </p:sp>
      <p:sp>
        <p:nvSpPr>
          <p:cNvPr id="6" name="Tekstvak 5">
            <a:extLst>
              <a:ext uri="{FF2B5EF4-FFF2-40B4-BE49-F238E27FC236}">
                <a16:creationId xmlns:a16="http://schemas.microsoft.com/office/drawing/2014/main" id="{5CBCF2E9-FDC2-46EC-81E7-4D32FE7B5DD0}"/>
              </a:ext>
            </a:extLst>
          </p:cNvPr>
          <p:cNvSpPr txBox="1"/>
          <p:nvPr/>
        </p:nvSpPr>
        <p:spPr>
          <a:xfrm>
            <a:off x="4051170" y="4484693"/>
            <a:ext cx="1859437" cy="369332"/>
          </a:xfrm>
          <a:prstGeom prst="rect">
            <a:avLst/>
          </a:prstGeom>
          <a:noFill/>
        </p:spPr>
        <p:txBody>
          <a:bodyPr wrap="square" rtlCol="0">
            <a:spAutoFit/>
          </a:bodyPr>
          <a:lstStyle/>
          <a:p>
            <a:r>
              <a:rPr lang="nl-NL" dirty="0"/>
              <a:t>trips</a:t>
            </a:r>
          </a:p>
        </p:txBody>
      </p:sp>
      <p:pic>
        <p:nvPicPr>
          <p:cNvPr id="7" name="Afbeelding 6">
            <a:extLst>
              <a:ext uri="{FF2B5EF4-FFF2-40B4-BE49-F238E27FC236}">
                <a16:creationId xmlns:a16="http://schemas.microsoft.com/office/drawing/2014/main" id="{E0E4868F-2F2C-4CFB-BDFD-038E5941656C}"/>
              </a:ext>
            </a:extLst>
          </p:cNvPr>
          <p:cNvPicPr>
            <a:picLocks noChangeAspect="1"/>
          </p:cNvPicPr>
          <p:nvPr/>
        </p:nvPicPr>
        <p:blipFill>
          <a:blip r:embed="rId5"/>
          <a:stretch>
            <a:fillRect/>
          </a:stretch>
        </p:blipFill>
        <p:spPr>
          <a:xfrm>
            <a:off x="6223190" y="2754207"/>
            <a:ext cx="2465538" cy="1644206"/>
          </a:xfrm>
          <a:prstGeom prst="rect">
            <a:avLst/>
          </a:prstGeom>
        </p:spPr>
      </p:pic>
      <p:sp>
        <p:nvSpPr>
          <p:cNvPr id="8" name="Tekstvak 7">
            <a:extLst>
              <a:ext uri="{FF2B5EF4-FFF2-40B4-BE49-F238E27FC236}">
                <a16:creationId xmlns:a16="http://schemas.microsoft.com/office/drawing/2014/main" id="{71EAA777-3758-4ED1-84DF-659B966342A5}"/>
              </a:ext>
            </a:extLst>
          </p:cNvPr>
          <p:cNvSpPr txBox="1"/>
          <p:nvPr/>
        </p:nvSpPr>
        <p:spPr>
          <a:xfrm>
            <a:off x="6734274" y="4519317"/>
            <a:ext cx="2050331" cy="369332"/>
          </a:xfrm>
          <a:prstGeom prst="rect">
            <a:avLst/>
          </a:prstGeom>
          <a:noFill/>
        </p:spPr>
        <p:txBody>
          <a:bodyPr wrap="square" rtlCol="0">
            <a:spAutoFit/>
          </a:bodyPr>
          <a:lstStyle/>
          <a:p>
            <a:r>
              <a:rPr lang="nl-NL" dirty="0"/>
              <a:t>luis</a:t>
            </a:r>
          </a:p>
        </p:txBody>
      </p:sp>
      <p:pic>
        <p:nvPicPr>
          <p:cNvPr id="3" name="Afbeelding 2">
            <a:extLst>
              <a:ext uri="{FF2B5EF4-FFF2-40B4-BE49-F238E27FC236}">
                <a16:creationId xmlns:a16="http://schemas.microsoft.com/office/drawing/2014/main" id="{99E8B8D7-21C9-BB31-EF3A-197D32325864}"/>
              </a:ext>
            </a:extLst>
          </p:cNvPr>
          <p:cNvPicPr>
            <a:picLocks noChangeAspect="1"/>
          </p:cNvPicPr>
          <p:nvPr/>
        </p:nvPicPr>
        <p:blipFill>
          <a:blip r:embed="rId6"/>
          <a:stretch>
            <a:fillRect/>
          </a:stretch>
        </p:blipFill>
        <p:spPr>
          <a:xfrm>
            <a:off x="6734274" y="-20910"/>
            <a:ext cx="2347163" cy="1079086"/>
          </a:xfrm>
          <a:prstGeom prst="rect">
            <a:avLst/>
          </a:prstGeom>
        </p:spPr>
      </p:pic>
    </p:spTree>
    <p:extLst>
      <p:ext uri="{BB962C8B-B14F-4D97-AF65-F5344CB8AC3E}">
        <p14:creationId xmlns:p14="http://schemas.microsoft.com/office/powerpoint/2010/main" val="16489790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5FFC6ED08921848A8381E14814EAA18" ma:contentTypeVersion="7" ma:contentTypeDescription="Een nieuw document maken." ma:contentTypeScope="" ma:versionID="0037b6c881d299e08432685db1a850f6">
  <xsd:schema xmlns:xsd="http://www.w3.org/2001/XMLSchema" xmlns:xs="http://www.w3.org/2001/XMLSchema" xmlns:p="http://schemas.microsoft.com/office/2006/metadata/properties" xmlns:ns3="82ac19c3-1cff-4f70-a585-2de21a3866ce" targetNamespace="http://schemas.microsoft.com/office/2006/metadata/properties" ma:root="true" ma:fieldsID="5eff5ed9168d0d748a34f907b4b8a50e" ns3:_="">
    <xsd:import namespace="82ac19c3-1cff-4f70-a585-2de21a3866c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ac19c3-1cff-4f70-a585-2de21a3866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D97C39-78ED-4827-B19B-4BDB8F5C84CD}">
  <ds:schemaRefs>
    <ds:schemaRef ds:uri="http://schemas.openxmlformats.org/package/2006/metadata/core-properties"/>
    <ds:schemaRef ds:uri="http://www.w3.org/XML/1998/namespace"/>
    <ds:schemaRef ds:uri="82ac19c3-1cff-4f70-a585-2de21a3866ce"/>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741F6D5D-B0D0-440F-9F3A-888EC25F99B6}">
  <ds:schemaRefs>
    <ds:schemaRef ds:uri="http://schemas.microsoft.com/sharepoint/v3/contenttype/forms"/>
  </ds:schemaRefs>
</ds:datastoreItem>
</file>

<file path=customXml/itemProps3.xml><?xml version="1.0" encoding="utf-8"?>
<ds:datastoreItem xmlns:ds="http://schemas.openxmlformats.org/officeDocument/2006/customXml" ds:itemID="{A31BC67D-1EA9-4DD1-B9E6-AEF0D5F00D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ac19c3-1cff-4f70-a585-2de21a3866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973</TotalTime>
  <Words>2348</Words>
  <Application>Microsoft Office PowerPoint</Application>
  <PresentationFormat>Diavoorstelling (4:3)</PresentationFormat>
  <Paragraphs>459</Paragraphs>
  <Slides>81</Slides>
  <Notes>32</Notes>
  <HiddenSlides>0</HiddenSlides>
  <MMClips>3</MMClips>
  <ScaleCrop>false</ScaleCrop>
  <HeadingPairs>
    <vt:vector size="8" baseType="variant">
      <vt:variant>
        <vt:lpstr>Gebruikte lettertypen</vt:lpstr>
      </vt:variant>
      <vt:variant>
        <vt:i4>6</vt:i4>
      </vt:variant>
      <vt:variant>
        <vt:lpstr>Thema</vt:lpstr>
      </vt:variant>
      <vt:variant>
        <vt:i4>1</vt:i4>
      </vt:variant>
      <vt:variant>
        <vt:lpstr>Ingesloten OLE-bronprogramma's</vt:lpstr>
      </vt:variant>
      <vt:variant>
        <vt:i4>1</vt:i4>
      </vt:variant>
      <vt:variant>
        <vt:lpstr>Diatitels</vt:lpstr>
      </vt:variant>
      <vt:variant>
        <vt:i4>81</vt:i4>
      </vt:variant>
    </vt:vector>
  </HeadingPairs>
  <TitlesOfParts>
    <vt:vector size="89" baseType="lpstr">
      <vt:lpstr>Arial</vt:lpstr>
      <vt:lpstr>Calibri</vt:lpstr>
      <vt:lpstr>Helvetica</vt:lpstr>
      <vt:lpstr>Verdana</vt:lpstr>
      <vt:lpstr>Wingdings</vt:lpstr>
      <vt:lpstr>Wingdings 3</vt:lpstr>
      <vt:lpstr>Office-thema</vt:lpstr>
      <vt:lpstr>Worksheet</vt:lpstr>
      <vt:lpstr>Start van de teelt</vt:lpstr>
      <vt:lpstr>Start van de teelt</vt:lpstr>
      <vt:lpstr>Start van de teelt</vt:lpstr>
      <vt:lpstr>PowerPoint-presentatie</vt:lpstr>
      <vt:lpstr>PowerPoint-presentatie</vt:lpstr>
      <vt:lpstr>PowerPoint-presentatie</vt:lpstr>
      <vt:lpstr>Scouten</vt:lpstr>
      <vt:lpstr>Vangplaten</vt:lpstr>
      <vt:lpstr>Scouten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Slakken</vt:lpstr>
      <vt:lpstr>PowerPoint-presentatie</vt:lpstr>
      <vt:lpstr>Slakken</vt:lpstr>
      <vt:lpstr>PowerPoint-presentatie</vt:lpstr>
      <vt:lpstr>PowerPoint-presentatie</vt:lpstr>
      <vt:lpstr>PowerPoint-presentatie</vt:lpstr>
      <vt:lpstr>Kevers en rupsen</vt:lpstr>
      <vt:lpstr>Levenscyclus van de taxuskever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Ontwikkeling van een schimmel </vt:lpstr>
      <vt:lpstr>PowerPoint-presentatie</vt:lpstr>
      <vt:lpstr>Ontwikkeling van een schimmel</vt:lpstr>
      <vt:lpstr>Schimmelinfecties voorkomen</vt:lpstr>
      <vt:lpstr>Schimmels</vt:lpstr>
      <vt:lpstr>Schimmels</vt:lpstr>
      <vt:lpstr>Schimmels</vt:lpstr>
      <vt:lpstr>Schimmels</vt:lpstr>
      <vt:lpstr>PowerPoint-presentatie</vt:lpstr>
      <vt:lpstr>PowerPoint-presentatie</vt:lpstr>
      <vt:lpstr>PowerPoint-presentatie</vt:lpstr>
      <vt:lpstr>Aardappelziekte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Bemestingsproblemen  – ziekten/plagen</vt:lpstr>
      <vt:lpstr>Diverse andere factoren</vt:lpstr>
      <vt:lpstr>       Overmaat en Gebreksverschijnselen  abiotische afwijkingen </vt:lpstr>
      <vt:lpstr>Te veel Natrium (N)</vt:lpstr>
      <vt:lpstr>K  kalium</vt:lpstr>
      <vt:lpstr>Fe ijzer</vt:lpstr>
      <vt:lpstr>Mg magnesium</vt:lpstr>
      <vt:lpstr>N  natrium</vt:lpstr>
      <vt:lpstr>Cu koper</vt:lpstr>
      <vt:lpstr>Mn+ Mangaan</vt:lpstr>
      <vt:lpstr>Mn- mangaan</vt:lpstr>
      <vt:lpstr>Mo Molybdeen</vt:lpstr>
      <vt:lpstr>IPM (Integrated Pest Management)</vt:lpstr>
      <vt:lpstr>IPM</vt:lpstr>
      <vt:lpstr>Chemische gewasbescherming</vt:lpstr>
      <vt:lpstr>Chemische gewasbescherming</vt:lpstr>
      <vt:lpstr>Systemische werking </vt:lpstr>
      <vt:lpstr>PowerPoint-presentatie</vt:lpstr>
      <vt:lpstr>PowerPoint-presentatie</vt:lpstr>
      <vt:lpstr>Biologische bestrijding</vt:lpstr>
      <vt:lpstr>PowerPoint-presentatie</vt:lpstr>
      <vt:lpstr>Scouten automatiseren</vt:lpstr>
      <vt:lpstr>Scouten automatiseren</vt:lpstr>
      <vt:lpstr>PowerPoint-presentatie</vt:lpstr>
      <vt:lpstr>Drones</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Richard Kok</dc:creator>
  <cp:lastModifiedBy>Gé Verbeek</cp:lastModifiedBy>
  <cp:revision>39</cp:revision>
  <dcterms:created xsi:type="dcterms:W3CDTF">2013-01-09T04:53:43Z</dcterms:created>
  <dcterms:modified xsi:type="dcterms:W3CDTF">2024-03-07T10:47:43Z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0x01010015FFC6ED08921848A8381E14814EAA18</vt:lpwstr>
  </property>
</Properties>
</file>